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0"/>
  </p:notesMasterIdLst>
  <p:sldIdLst>
    <p:sldId id="289" r:id="rId2"/>
    <p:sldId id="324" r:id="rId3"/>
    <p:sldId id="322" r:id="rId4"/>
    <p:sldId id="262" r:id="rId5"/>
    <p:sldId id="300" r:id="rId6"/>
    <p:sldId id="325" r:id="rId7"/>
    <p:sldId id="307" r:id="rId8"/>
    <p:sldId id="258" r:id="rId9"/>
    <p:sldId id="271" r:id="rId10"/>
    <p:sldId id="303" r:id="rId11"/>
    <p:sldId id="282" r:id="rId12"/>
    <p:sldId id="327" r:id="rId13"/>
    <p:sldId id="328" r:id="rId14"/>
    <p:sldId id="299" r:id="rId15"/>
    <p:sldId id="279" r:id="rId16"/>
    <p:sldId id="296" r:id="rId17"/>
    <p:sldId id="286" r:id="rId18"/>
    <p:sldId id="287" r:id="rId19"/>
    <p:sldId id="272" r:id="rId20"/>
    <p:sldId id="312" r:id="rId21"/>
    <p:sldId id="332" r:id="rId22"/>
    <p:sldId id="330" r:id="rId23"/>
    <p:sldId id="313" r:id="rId24"/>
    <p:sldId id="314" r:id="rId25"/>
    <p:sldId id="315" r:id="rId26"/>
    <p:sldId id="316" r:id="rId27"/>
    <p:sldId id="317" r:id="rId28"/>
    <p:sldId id="293" r:id="rId29"/>
  </p:sldIdLst>
  <p:sldSz cx="9144000" cy="6858000" type="screen4x3"/>
  <p:notesSz cx="6858000" cy="91011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24" autoAdjust="0"/>
    <p:restoredTop sz="86240" autoAdjust="0"/>
  </p:normalViewPr>
  <p:slideViewPr>
    <p:cSldViewPr>
      <p:cViewPr>
        <p:scale>
          <a:sx n="71" d="100"/>
          <a:sy n="71" d="100"/>
        </p:scale>
        <p:origin x="-2070" y="-6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663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6637"/>
          </a:xfrm>
          <a:prstGeom prst="rect">
            <a:avLst/>
          </a:prstGeom>
        </p:spPr>
        <p:txBody>
          <a:bodyPr vert="horz" lIns="91440" tIns="45720" rIns="91440" bIns="45720" rtlCol="0"/>
          <a:lstStyle>
            <a:lvl1pPr algn="r">
              <a:defRPr sz="1200"/>
            </a:lvl1pPr>
          </a:lstStyle>
          <a:p>
            <a:fld id="{0F767C9A-3ABA-4701-958A-7398F80A8CBA}" type="datetimeFigureOut">
              <a:rPr lang="en-US" smtClean="0"/>
              <a:t>10/6/2015</a:t>
            </a:fld>
            <a:endParaRPr lang="en-US"/>
          </a:p>
        </p:txBody>
      </p:sp>
      <p:sp>
        <p:nvSpPr>
          <p:cNvPr id="4" name="Slide Image Placeholder 3"/>
          <p:cNvSpPr>
            <a:spLocks noGrp="1" noRot="1" noChangeAspect="1"/>
          </p:cNvSpPr>
          <p:nvPr>
            <p:ph type="sldImg" idx="2"/>
          </p:nvPr>
        </p:nvSpPr>
        <p:spPr>
          <a:xfrm>
            <a:off x="1381125" y="1138238"/>
            <a:ext cx="4095750" cy="30718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79923"/>
            <a:ext cx="5486400" cy="358357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44502"/>
            <a:ext cx="2971800" cy="45663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44502"/>
            <a:ext cx="2971800" cy="456636"/>
          </a:xfrm>
          <a:prstGeom prst="rect">
            <a:avLst/>
          </a:prstGeom>
        </p:spPr>
        <p:txBody>
          <a:bodyPr vert="horz" lIns="91440" tIns="45720" rIns="91440" bIns="45720" rtlCol="0" anchor="b"/>
          <a:lstStyle>
            <a:lvl1pPr algn="r">
              <a:defRPr sz="1200"/>
            </a:lvl1pPr>
          </a:lstStyle>
          <a:p>
            <a:fld id="{98C0F181-5F63-4033-BCDE-EA63229B0C18}" type="slidenum">
              <a:rPr lang="en-US" smtClean="0"/>
              <a:t>‹#›</a:t>
            </a:fld>
            <a:endParaRPr lang="en-US"/>
          </a:p>
        </p:txBody>
      </p:sp>
    </p:spTree>
    <p:extLst>
      <p:ext uri="{BB962C8B-B14F-4D97-AF65-F5344CB8AC3E}">
        <p14:creationId xmlns:p14="http://schemas.microsoft.com/office/powerpoint/2010/main" val="1840296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C0F181-5F63-4033-BCDE-EA63229B0C18}" type="slidenum">
              <a:rPr lang="en-US" smtClean="0"/>
              <a:t>1</a:t>
            </a:fld>
            <a:endParaRPr lang="en-US"/>
          </a:p>
        </p:txBody>
      </p:sp>
    </p:spTree>
    <p:extLst>
      <p:ext uri="{BB962C8B-B14F-4D97-AF65-F5344CB8AC3E}">
        <p14:creationId xmlns:p14="http://schemas.microsoft.com/office/powerpoint/2010/main" val="658574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C0F181-5F63-4033-BCDE-EA63229B0C18}" type="slidenum">
              <a:rPr lang="en-US" smtClean="0"/>
              <a:t>28</a:t>
            </a:fld>
            <a:endParaRPr lang="en-US"/>
          </a:p>
        </p:txBody>
      </p:sp>
    </p:spTree>
    <p:extLst>
      <p:ext uri="{BB962C8B-B14F-4D97-AF65-F5344CB8AC3E}">
        <p14:creationId xmlns:p14="http://schemas.microsoft.com/office/powerpoint/2010/main" val="5851465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SD-PanelTitle-GrommetsCombined.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cxnSp>
        <p:nvCxnSpPr>
          <p:cNvPr id="5" name="Straight Connector 14"/>
          <p:cNvCxnSpPr/>
          <p:nvPr/>
        </p:nvCxnSpPr>
        <p:spPr>
          <a:xfrm>
            <a:off x="2019300" y="3471863"/>
            <a:ext cx="511333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a:xfrm>
            <a:off x="6065838" y="5054600"/>
            <a:ext cx="673100" cy="279400"/>
          </a:xfrm>
        </p:spPr>
        <p:txBody>
          <a:bodyPr/>
          <a:lstStyle>
            <a:lvl1pPr>
              <a:defRPr/>
            </a:lvl1pPr>
          </a:lstStyle>
          <a:p>
            <a:pPr>
              <a:defRPr/>
            </a:pPr>
            <a:fld id="{5E7DB6CA-A3D0-4582-B548-9F79E7EE3143}" type="datetime1">
              <a:rPr lang="en-US" smtClean="0"/>
              <a:t>10/6/2015</a:t>
            </a:fld>
            <a:endParaRPr lang="en-US"/>
          </a:p>
        </p:txBody>
      </p:sp>
      <p:sp>
        <p:nvSpPr>
          <p:cNvPr id="7" name="Footer Placeholder 4"/>
          <p:cNvSpPr>
            <a:spLocks noGrp="1"/>
          </p:cNvSpPr>
          <p:nvPr>
            <p:ph type="ftr" sz="quarter" idx="11"/>
          </p:nvPr>
        </p:nvSpPr>
        <p:spPr>
          <a:xfrm>
            <a:off x="1922463" y="5054600"/>
            <a:ext cx="4064000" cy="279400"/>
          </a:xfr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6816725" y="5054600"/>
            <a:ext cx="414338" cy="279400"/>
          </a:xfrm>
        </p:spPr>
        <p:txBody>
          <a:bodyPr/>
          <a:lstStyle>
            <a:lvl1pPr>
              <a:defRPr/>
            </a:lvl1pPr>
          </a:lstStyle>
          <a:p>
            <a:pPr>
              <a:defRPr/>
            </a:pPr>
            <a:fld id="{FEEEED60-974D-407F-AE1B-8146AA8BAE9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76866" y="5382153"/>
            <a:ext cx="6798734" cy="49371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C6B04F-F995-45A9-BF2C-8630D50D1E6E}" type="datetime1">
              <a:rPr lang="en-US" smtClean="0"/>
              <a:t>10/6/2015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A2E5B5-767F-4518-8B7C-E298AD3FA0B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cxnSp>
        <p:nvCxnSpPr>
          <p:cNvPr id="4" name="Straight Connector 14"/>
          <p:cNvCxnSpPr/>
          <p:nvPr/>
        </p:nvCxnSpPr>
        <p:spPr>
          <a:xfrm>
            <a:off x="1277938" y="41402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06873"/>
            <a:ext cx="6798734" cy="3097860"/>
          </a:xfrm>
        </p:spPr>
        <p:txBody>
          <a:bodyP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91DFD91-9274-4547-9174-FEAC228BDCE9}" type="datetime1">
              <a:rPr lang="en-US" smtClean="0"/>
              <a:t>10/6/2015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703F909-C92B-441D-8A8A-BB9F473A9FF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3"/>
          <p:cNvSpPr txBox="1"/>
          <p:nvPr/>
        </p:nvSpPr>
        <p:spPr>
          <a:xfrm>
            <a:off x="849313" y="904875"/>
            <a:ext cx="457200" cy="585788"/>
          </a:xfrm>
          <a:prstGeom prst="rect">
            <a:avLst/>
          </a:prstGeom>
        </p:spPr>
        <p:txBody>
          <a:bodyPr anchor="ctr"/>
          <a:lstStyle/>
          <a:p>
            <a:pPr fontAlgn="auto">
              <a:spcBef>
                <a:spcPts val="0"/>
              </a:spcBef>
              <a:spcAft>
                <a:spcPts val="0"/>
              </a:spcAft>
              <a:defRPr/>
            </a:pPr>
            <a:r>
              <a:rPr lang="en-US" sz="7200" dirty="0">
                <a:latin typeface="+mn-lt"/>
                <a:cs typeface="+mn-cs"/>
              </a:rPr>
              <a:t>“</a:t>
            </a:r>
          </a:p>
        </p:txBody>
      </p:sp>
      <p:sp>
        <p:nvSpPr>
          <p:cNvPr id="6" name="TextBox 14"/>
          <p:cNvSpPr txBox="1"/>
          <p:nvPr/>
        </p:nvSpPr>
        <p:spPr>
          <a:xfrm>
            <a:off x="7634288" y="2827338"/>
            <a:ext cx="457200" cy="585787"/>
          </a:xfrm>
          <a:prstGeom prst="rect">
            <a:avLst/>
          </a:prstGeom>
        </p:spPr>
        <p:txBody>
          <a:bodyPr anchor="ctr"/>
          <a:lstStyle/>
          <a:p>
            <a:pPr algn="r" fontAlgn="auto">
              <a:spcBef>
                <a:spcPts val="0"/>
              </a:spcBef>
              <a:spcAft>
                <a:spcPts val="0"/>
              </a:spcAft>
              <a:defRPr/>
            </a:pPr>
            <a:r>
              <a:rPr lang="en-US" sz="7200" dirty="0">
                <a:latin typeface="+mn-lt"/>
                <a:cs typeface="+mn-cs"/>
              </a:rPr>
              <a:t>”</a:t>
            </a:r>
          </a:p>
        </p:txBody>
      </p:sp>
      <p:cxnSp>
        <p:nvCxnSpPr>
          <p:cNvPr id="7" name="Straight Connector 18"/>
          <p:cNvCxnSpPr/>
          <p:nvPr/>
        </p:nvCxnSpPr>
        <p:spPr>
          <a:xfrm>
            <a:off x="1277938" y="414020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34333" y="982132"/>
            <a:ext cx="6400250" cy="2370668"/>
          </a:xfrm>
        </p:spPr>
        <p:txBody>
          <a:bodyP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fld id="{65000C2B-DAD2-4E46-951C-B6EE22D06DC4}" type="datetime1">
              <a:rPr lang="en-US" smtClean="0"/>
              <a:t>10/6/2015</a:t>
            </a:fld>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1" name="Slide Number Placeholder 5"/>
          <p:cNvSpPr>
            <a:spLocks noGrp="1"/>
          </p:cNvSpPr>
          <p:nvPr>
            <p:ph type="sldNum" sz="quarter" idx="16"/>
          </p:nvPr>
        </p:nvSpPr>
        <p:spPr/>
        <p:txBody>
          <a:bodyPr/>
          <a:lstStyle>
            <a:lvl1pPr>
              <a:defRPr/>
            </a:lvl1pPr>
          </a:lstStyle>
          <a:p>
            <a:pPr>
              <a:defRPr/>
            </a:pPr>
            <a:fld id="{03BDF3BC-2A0D-4354-B4A3-3723814848E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3ADCBD5-1DD5-48A1-A0DB-B5A67D0D2967}" type="datetime1">
              <a:rPr lang="en-US" smtClean="0"/>
              <a:t>10/6/2015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690030-85A1-4314-BADC-BCCF33E825A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11"/>
          <p:cNvSpPr txBox="1"/>
          <p:nvPr/>
        </p:nvSpPr>
        <p:spPr>
          <a:xfrm>
            <a:off x="877888" y="896938"/>
            <a:ext cx="457200" cy="584200"/>
          </a:xfrm>
          <a:prstGeom prst="rect">
            <a:avLst/>
          </a:prstGeom>
        </p:spPr>
        <p:txBody>
          <a:bodyPr anchor="ctr"/>
          <a:lstStyle/>
          <a:p>
            <a:pPr fontAlgn="auto">
              <a:spcBef>
                <a:spcPts val="0"/>
              </a:spcBef>
              <a:spcAft>
                <a:spcPts val="0"/>
              </a:spcAft>
              <a:defRPr/>
            </a:pPr>
            <a:r>
              <a:rPr lang="en-US" sz="8000" dirty="0">
                <a:latin typeface="+mn-lt"/>
                <a:cs typeface="+mn-cs"/>
              </a:rPr>
              <a:t>“</a:t>
            </a:r>
          </a:p>
        </p:txBody>
      </p:sp>
      <p:sp>
        <p:nvSpPr>
          <p:cNvPr id="6" name="TextBox 12"/>
          <p:cNvSpPr txBox="1"/>
          <p:nvPr/>
        </p:nvSpPr>
        <p:spPr>
          <a:xfrm>
            <a:off x="7650163" y="2608263"/>
            <a:ext cx="457200" cy="584200"/>
          </a:xfrm>
          <a:prstGeom prst="rect">
            <a:avLst/>
          </a:prstGeom>
        </p:spPr>
        <p:txBody>
          <a:bodyPr anchor="ctr"/>
          <a:lstStyle/>
          <a:p>
            <a:pPr algn="r" fontAlgn="auto">
              <a:spcBef>
                <a:spcPts val="0"/>
              </a:spcBef>
              <a:spcAft>
                <a:spcPts val="0"/>
              </a:spcAft>
              <a:defRPr/>
            </a:pPr>
            <a:r>
              <a:rPr lang="en-US" sz="8000" dirty="0">
                <a:latin typeface="+mn-lt"/>
                <a:cs typeface="+mn-cs"/>
              </a:rPr>
              <a:t>”</a:t>
            </a:r>
          </a:p>
        </p:txBody>
      </p:sp>
      <p:cxnSp>
        <p:nvCxnSpPr>
          <p:cNvPr id="7" name="Straight Connector 25"/>
          <p:cNvCxnSpPr/>
          <p:nvPr/>
        </p:nvCxnSpPr>
        <p:spPr>
          <a:xfrm>
            <a:off x="1277938" y="342900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09416" y="982132"/>
            <a:ext cx="6325168" cy="2243668"/>
          </a:xfrm>
        </p:spPr>
        <p:txBody>
          <a:bodyP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fld id="{2739242C-3952-4224-B747-A27CDBA245AF}" type="datetime1">
              <a:rPr lang="en-US" smtClean="0"/>
              <a:t>10/6/2015</a:t>
            </a:fld>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494FBAD1-628F-4DE2-9DB7-248ACCFCA128}"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cxnSp>
        <p:nvCxnSpPr>
          <p:cNvPr id="5" name="Straight Connector 14"/>
          <p:cNvCxnSpPr/>
          <p:nvPr/>
        </p:nvCxnSpPr>
        <p:spPr>
          <a:xfrm>
            <a:off x="1277938" y="34290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82131"/>
            <a:ext cx="6798734" cy="2294467"/>
          </a:xfrm>
        </p:spPr>
        <p:txBody>
          <a:bodyPr rtlCol="0">
            <a:normAutofit/>
          </a:bodyPr>
          <a:lstStyle>
            <a:lvl1pPr>
              <a:defRPr lang="en-US" sz="3200" b="0" dirty="0"/>
            </a:lvl1pPr>
          </a:lstStyle>
          <a:p>
            <a:pPr lvl="0"/>
            <a:r>
              <a:rPr lang="en-US" smtClean="0"/>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4"/>
          </p:nvPr>
        </p:nvSpPr>
        <p:spPr/>
        <p:txBody>
          <a:bodyPr/>
          <a:lstStyle>
            <a:lvl1pPr>
              <a:defRPr/>
            </a:lvl1pPr>
          </a:lstStyle>
          <a:p>
            <a:pPr>
              <a:defRPr/>
            </a:pPr>
            <a:fld id="{8C784558-9DEB-410E-8293-AB45C04093B4}" type="datetime1">
              <a:rPr lang="en-US" smtClean="0"/>
              <a:t>10/6/2015</a:t>
            </a:fld>
            <a:endParaRPr lang="en-US"/>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A50F178F-ABD0-4AB6-9AB6-0EC75F97316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13"/>
          <p:cNvCxnSpPr/>
          <p:nvPr/>
        </p:nvCxnSpPr>
        <p:spPr>
          <a:xfrm>
            <a:off x="1277938" y="2354263"/>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2C76CAD5-EC30-432A-879D-886B8E7F52A8}" type="datetime1">
              <a:rPr lang="en-US" smtClean="0"/>
              <a:t>10/6/2015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4F6D661-75F1-4A21-BA04-30CAC3E1FE35}"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13"/>
          <p:cNvCxnSpPr/>
          <p:nvPr/>
        </p:nvCxnSpPr>
        <p:spPr>
          <a:xfrm>
            <a:off x="6245225" y="906463"/>
            <a:ext cx="0" cy="4968875"/>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A19DD760-67D3-4319-AAE4-46FB992B02C6}" type="datetime1">
              <a:rPr lang="en-US" smtClean="0"/>
              <a:t>10/6/2015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4FDF60-F2EE-44AC-8036-F1F6C1AB5A1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6"/>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EF91A42-ADC2-430A-B7F2-800961FC651A}" type="datetime1">
              <a:rPr lang="en-US" smtClean="0"/>
              <a:t>10/6/2015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6B0AB52-D958-4D78-8997-AB3D3555BC0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0"/>
          <p:cNvCxnSpPr/>
          <p:nvPr/>
        </p:nvCxnSpPr>
        <p:spPr>
          <a:xfrm>
            <a:off x="1277938" y="35988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E6815FE-12DF-4A4A-A292-4857A76F5CE5}" type="datetime1">
              <a:rPr lang="en-US" smtClean="0"/>
              <a:t>10/6/2015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4EBEBB-01EE-48A1-8276-31BA9D60224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7"/>
          <p:cNvCxnSpPr/>
          <p:nvPr/>
        </p:nvCxnSpPr>
        <p:spPr>
          <a:xfrm>
            <a:off x="1277938" y="235585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A35B7E32-2A8A-4613-9EA9-D1CC1FD0815B}" type="datetime1">
              <a:rPr lang="en-US" smtClean="0"/>
              <a:t>10/6/2015</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B36638F9-F0CD-4A5B-BCF2-FFA1296E78D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40"/>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881D2793-9293-4439-B573-6ACEC601E70D}" type="datetime1">
              <a:rPr lang="en-US" smtClean="0"/>
              <a:t>10/6/2015</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D638BC04-46AD-4611-8DFA-22E3E4E6F8B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13"/>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027C6BC3-BA35-4B1A-BE73-5A5C0CB1F585}" type="datetime1">
              <a:rPr lang="en-US" smtClean="0"/>
              <a:t>10/6/2015</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95FDC8D1-D251-401A-AB37-53BFF880861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33D4B07-767B-4027-A3E0-E177E6AC7723}" type="datetime1">
              <a:rPr lang="en-US" smtClean="0"/>
              <a:t>10/6/2015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C3AE86D-9B31-426D-A904-EB80AA1D613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15"/>
          <p:cNvCxnSpPr/>
          <p:nvPr/>
        </p:nvCxnSpPr>
        <p:spPr>
          <a:xfrm>
            <a:off x="1277938" y="2913063"/>
            <a:ext cx="23336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13578CE0-8DCA-4078-B4D9-58A76E36E7D7}" type="datetime1">
              <a:rPr lang="en-US" smtClean="0"/>
              <a:t>10/6/2015</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B99D1739-14A3-4EDD-90C3-A756A6B427A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76865" y="3255432"/>
            <a:ext cx="363220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C0F2E12-EDF2-477A-BDC2-79C7BA442E28}" type="datetime1">
              <a:rPr lang="en-US" smtClean="0"/>
              <a:t>10/6/2015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05D365-0925-458E-9EFA-757CF9ED03F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026" name="Picture 6" descr="SD-PanelContent-GrommetsCombined.png"/>
          <p:cNvPicPr>
            <a:picLocks noChangeAspect="1"/>
          </p:cNvPicPr>
          <p:nvPr/>
        </p:nvPicPr>
        <p:blipFill>
          <a:blip r:embed="rId19"/>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1176338" y="915988"/>
            <a:ext cx="6799262" cy="13033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1176338" y="2490788"/>
            <a:ext cx="6799262" cy="3444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56350" y="5961063"/>
            <a:ext cx="1149350" cy="279400"/>
          </a:xfrm>
          <a:prstGeom prst="rect">
            <a:avLst/>
          </a:prstGeom>
        </p:spPr>
        <p:txBody>
          <a:bodyPr vert="horz" lIns="91440" tIns="45720" rIns="91440" bIns="45720" rtlCol="0" anchor="ctr"/>
          <a:lstStyle>
            <a:lvl1pPr algn="r" fontAlgn="auto">
              <a:spcBef>
                <a:spcPts val="0"/>
              </a:spcBef>
              <a:spcAft>
                <a:spcPts val="0"/>
              </a:spcAft>
              <a:defRPr sz="1000" b="0" i="0">
                <a:solidFill>
                  <a:schemeClr val="tx1"/>
                </a:solidFill>
                <a:effectLst/>
                <a:latin typeface="+mn-lt"/>
                <a:cs typeface="+mn-cs"/>
              </a:defRPr>
            </a:lvl1pPr>
          </a:lstStyle>
          <a:p>
            <a:pPr>
              <a:defRPr/>
            </a:pPr>
            <a:fld id="{CA5AE93F-E972-47A8-877D-B72AFA328B4F}" type="datetime1">
              <a:rPr lang="en-US" smtClean="0"/>
              <a:t>10/6/2015</a:t>
            </a:fld>
            <a:endParaRPr lang="en-US"/>
          </a:p>
        </p:txBody>
      </p:sp>
      <p:sp>
        <p:nvSpPr>
          <p:cNvPr id="5" name="Footer Placeholder 4"/>
          <p:cNvSpPr>
            <a:spLocks noGrp="1"/>
          </p:cNvSpPr>
          <p:nvPr>
            <p:ph type="ftr" sz="quarter" idx="3"/>
          </p:nvPr>
        </p:nvSpPr>
        <p:spPr>
          <a:xfrm>
            <a:off x="1176338" y="5961063"/>
            <a:ext cx="5105400" cy="279400"/>
          </a:xfrm>
          <a:prstGeom prst="rect">
            <a:avLst/>
          </a:prstGeom>
        </p:spPr>
        <p:txBody>
          <a:bodyPr vert="horz" lIns="91440" tIns="45720" rIns="91440" bIns="45720" rtlCol="0" anchor="ctr"/>
          <a:lstStyle>
            <a:lvl1pPr algn="l" fontAlgn="auto">
              <a:spcBef>
                <a:spcPts val="0"/>
              </a:spcBef>
              <a:spcAft>
                <a:spcPts val="0"/>
              </a:spcAft>
              <a:defRPr sz="1000" b="0" i="0">
                <a:solidFill>
                  <a:schemeClr val="tx1"/>
                </a:solidFill>
                <a:effectLst/>
                <a:latin typeface="+mn-lt"/>
                <a:cs typeface="+mn-cs"/>
              </a:defRPr>
            </a:lvl1pPr>
          </a:lstStyle>
          <a:p>
            <a:pPr>
              <a:defRPr/>
            </a:pPr>
            <a:endParaRPr lang="en-US"/>
          </a:p>
        </p:txBody>
      </p:sp>
      <p:sp>
        <p:nvSpPr>
          <p:cNvPr id="6" name="Slide Number Placeholder 5"/>
          <p:cNvSpPr>
            <a:spLocks noGrp="1"/>
          </p:cNvSpPr>
          <p:nvPr>
            <p:ph type="sldNum" sz="quarter" idx="4"/>
          </p:nvPr>
        </p:nvSpPr>
        <p:spPr>
          <a:xfrm>
            <a:off x="7580313" y="5961063"/>
            <a:ext cx="395287" cy="279400"/>
          </a:xfrm>
          <a:prstGeom prst="rect">
            <a:avLst/>
          </a:prstGeom>
        </p:spPr>
        <p:txBody>
          <a:bodyPr vert="horz" lIns="91440" tIns="45720" rIns="91440" bIns="45720" rtlCol="0" anchor="ctr"/>
          <a:lstStyle>
            <a:lvl1pPr algn="r" fontAlgn="auto">
              <a:spcBef>
                <a:spcPts val="0"/>
              </a:spcBef>
              <a:spcAft>
                <a:spcPts val="0"/>
              </a:spcAft>
              <a:defRPr sz="1000" b="0" i="0">
                <a:solidFill>
                  <a:schemeClr val="tx1"/>
                </a:solidFill>
                <a:effectLst/>
                <a:latin typeface="+mn-lt"/>
                <a:cs typeface="+mn-cs"/>
              </a:defRPr>
            </a:lvl1pPr>
          </a:lstStyle>
          <a:p>
            <a:pPr>
              <a:defRPr/>
            </a:pPr>
            <a:fld id="{F9C95ADB-7FE1-421F-862A-5C2EBEA5AEC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695" r:id="rId7"/>
    <p:sldLayoutId id="2147483702" r:id="rId8"/>
    <p:sldLayoutId id="2147483694" r:id="rId9"/>
    <p:sldLayoutId id="2147483693" r:id="rId10"/>
    <p:sldLayoutId id="2147483703" r:id="rId11"/>
    <p:sldLayoutId id="2147483704" r:id="rId12"/>
    <p:sldLayoutId id="2147483692" r:id="rId13"/>
    <p:sldLayoutId id="2147483705" r:id="rId14"/>
    <p:sldLayoutId id="2147483706" r:id="rId15"/>
    <p:sldLayoutId id="2147483707" r:id="rId16"/>
    <p:sldLayoutId id="2147483708" r:id="rId17"/>
  </p:sldLayoutIdLst>
  <p:hf hdr="0" ftr="0" dt="0"/>
  <p:txStyles>
    <p:titleStyle>
      <a:lvl1pPr algn="ctr" defTabSz="457200" rtl="0" eaLnBrk="0" fontAlgn="base" hangingPunct="0">
        <a:spcBef>
          <a:spcPct val="0"/>
        </a:spcBef>
        <a:spcAft>
          <a:spcPct val="0"/>
        </a:spcAft>
        <a:defRPr sz="40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000">
          <a:solidFill>
            <a:srgbClr val="262626"/>
          </a:solidFill>
          <a:latin typeface="Garamond" pitchFamily="18" charset="0"/>
        </a:defRPr>
      </a:lvl2pPr>
      <a:lvl3pPr algn="ctr" defTabSz="457200" rtl="0" eaLnBrk="0" fontAlgn="base" hangingPunct="0">
        <a:spcBef>
          <a:spcPct val="0"/>
        </a:spcBef>
        <a:spcAft>
          <a:spcPct val="0"/>
        </a:spcAft>
        <a:defRPr sz="4000">
          <a:solidFill>
            <a:srgbClr val="262626"/>
          </a:solidFill>
          <a:latin typeface="Garamond" pitchFamily="18" charset="0"/>
        </a:defRPr>
      </a:lvl3pPr>
      <a:lvl4pPr algn="ctr" defTabSz="457200" rtl="0" eaLnBrk="0" fontAlgn="base" hangingPunct="0">
        <a:spcBef>
          <a:spcPct val="0"/>
        </a:spcBef>
        <a:spcAft>
          <a:spcPct val="0"/>
        </a:spcAft>
        <a:defRPr sz="4000">
          <a:solidFill>
            <a:srgbClr val="262626"/>
          </a:solidFill>
          <a:latin typeface="Garamond" pitchFamily="18" charset="0"/>
        </a:defRPr>
      </a:lvl4pPr>
      <a:lvl5pPr algn="ctr" defTabSz="457200" rtl="0" eaLnBrk="0" fontAlgn="base" hangingPunct="0">
        <a:spcBef>
          <a:spcPct val="0"/>
        </a:spcBef>
        <a:spcAft>
          <a:spcPct val="0"/>
        </a:spcAft>
        <a:defRPr sz="4000">
          <a:solidFill>
            <a:srgbClr val="262626"/>
          </a:solidFill>
          <a:latin typeface="Garamond"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ucill.vdxhost.com/zportal/zengine?VDXaction=LoginPag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lib.berkeley.edu/using-the-libraries/interlibrary-loan-borrowing" TargetMode="External"/><Relationship Id="rId2" Type="http://schemas.openxmlformats.org/officeDocument/2006/relationships/hyperlink" Target="mailto:cuy@library.berkeley.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lib.berkeley.edu/using-the-libraries/interlibrary-loan-baker-for-dsp"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lib.berkeley.edu/using-the-libraries/interlibrary-loan-baker"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eb.stanford.edu/dept/SUL/cgi-bin/rlcp/rlcp_req.cgi" TargetMode="External"/><Relationship Id="rId2" Type="http://schemas.openxmlformats.org/officeDocument/2006/relationships/hyperlink" Target="http://searchworks.stanford.edu/"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mailto:cooperative@stanford.edu/"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vspa.berkeley.edu/visiting-researcher-schola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2463" y="1811338"/>
            <a:ext cx="5308600" cy="1516062"/>
          </a:xfrm>
        </p:spPr>
        <p:txBody>
          <a:bodyPr rtlCol="0"/>
          <a:lstStyle/>
          <a:p>
            <a:pPr algn="l" eaLnBrk="1" fontAlgn="auto" hangingPunct="1">
              <a:spcAft>
                <a:spcPts val="0"/>
              </a:spcAft>
              <a:defRPr/>
            </a:pPr>
            <a:r>
              <a:rPr lang="en-US" dirty="0" smtClean="0">
                <a:solidFill>
                  <a:schemeClr val="tx1"/>
                </a:solidFill>
              </a:rPr>
              <a:t>Interlibrary Borrowing</a:t>
            </a:r>
            <a:endParaRPr lang="en-US" dirty="0">
              <a:solidFill>
                <a:schemeClr val="tx1"/>
              </a:solidFill>
            </a:endParaRPr>
          </a:p>
        </p:txBody>
      </p:sp>
      <p:sp>
        <p:nvSpPr>
          <p:cNvPr id="20482" name="Subtitle 2"/>
          <p:cNvSpPr>
            <a:spLocks noGrp="1"/>
          </p:cNvSpPr>
          <p:nvPr>
            <p:ph type="subTitle" idx="1"/>
          </p:nvPr>
        </p:nvSpPr>
        <p:spPr>
          <a:xfrm>
            <a:off x="1922463" y="3276600"/>
            <a:ext cx="5308600" cy="2133600"/>
          </a:xfrm>
        </p:spPr>
        <p:txBody>
          <a:bodyPr>
            <a:normAutofit fontScale="55000" lnSpcReduction="20000"/>
          </a:bodyPr>
          <a:lstStyle/>
          <a:p>
            <a:pPr eaLnBrk="1" hangingPunct="1">
              <a:lnSpc>
                <a:spcPct val="80000"/>
              </a:lnSpc>
              <a:spcBef>
                <a:spcPct val="0"/>
              </a:spcBef>
              <a:spcAft>
                <a:spcPct val="0"/>
              </a:spcAft>
              <a:buClrTx/>
              <a:buSzTx/>
              <a:buFontTx/>
              <a:buNone/>
            </a:pPr>
            <a:endParaRPr lang="en-US" sz="1500" b="1" dirty="0" smtClean="0">
              <a:solidFill>
                <a:srgbClr val="0D0D0D"/>
              </a:solidFill>
            </a:endParaRPr>
          </a:p>
          <a:p>
            <a:pPr eaLnBrk="1" hangingPunct="1">
              <a:lnSpc>
                <a:spcPct val="80000"/>
              </a:lnSpc>
              <a:spcBef>
                <a:spcPct val="0"/>
              </a:spcBef>
              <a:spcAft>
                <a:spcPct val="0"/>
              </a:spcAft>
              <a:buClrTx/>
              <a:buSzTx/>
              <a:buFontTx/>
              <a:buNone/>
            </a:pPr>
            <a:endParaRPr lang="en-US" sz="1500" b="1" dirty="0" smtClean="0">
              <a:solidFill>
                <a:srgbClr val="0D0D0D"/>
              </a:solidFill>
            </a:endParaRPr>
          </a:p>
          <a:p>
            <a:pPr eaLnBrk="1" hangingPunct="1">
              <a:lnSpc>
                <a:spcPct val="80000"/>
              </a:lnSpc>
              <a:spcBef>
                <a:spcPct val="0"/>
              </a:spcBef>
              <a:spcAft>
                <a:spcPct val="0"/>
              </a:spcAft>
              <a:buClrTx/>
              <a:buSzTx/>
              <a:buFontTx/>
              <a:buNone/>
            </a:pPr>
            <a:endParaRPr lang="en-US" sz="4200" b="1" dirty="0" smtClean="0">
              <a:solidFill>
                <a:srgbClr val="0D0D0D"/>
              </a:solidFill>
            </a:endParaRPr>
          </a:p>
          <a:p>
            <a:pPr eaLnBrk="1" hangingPunct="1">
              <a:lnSpc>
                <a:spcPct val="80000"/>
              </a:lnSpc>
              <a:spcBef>
                <a:spcPct val="0"/>
              </a:spcBef>
              <a:spcAft>
                <a:spcPct val="0"/>
              </a:spcAft>
              <a:buClrTx/>
              <a:buSzTx/>
              <a:buFontTx/>
              <a:buNone/>
            </a:pPr>
            <a:r>
              <a:rPr lang="en-US" sz="4200" b="1" dirty="0" smtClean="0">
                <a:solidFill>
                  <a:srgbClr val="0D0D0D"/>
                </a:solidFill>
              </a:rPr>
              <a:t>Making Effective Referrals</a:t>
            </a:r>
          </a:p>
          <a:p>
            <a:pPr eaLnBrk="1" hangingPunct="1">
              <a:lnSpc>
                <a:spcPct val="80000"/>
              </a:lnSpc>
              <a:spcBef>
                <a:spcPct val="0"/>
              </a:spcBef>
              <a:spcAft>
                <a:spcPct val="0"/>
              </a:spcAft>
              <a:buClrTx/>
              <a:buSzTx/>
              <a:buFontTx/>
              <a:buNone/>
            </a:pPr>
            <a:endParaRPr lang="en-US" sz="4200" b="1" dirty="0" smtClean="0">
              <a:solidFill>
                <a:srgbClr val="0D0D0D"/>
              </a:solidFill>
            </a:endParaRPr>
          </a:p>
          <a:p>
            <a:pPr eaLnBrk="1" hangingPunct="1">
              <a:lnSpc>
                <a:spcPct val="80000"/>
              </a:lnSpc>
              <a:spcBef>
                <a:spcPct val="0"/>
              </a:spcBef>
              <a:spcAft>
                <a:spcPct val="0"/>
              </a:spcAft>
              <a:buClrTx/>
              <a:buSzTx/>
              <a:buFontTx/>
              <a:buNone/>
            </a:pPr>
            <a:r>
              <a:rPr lang="en-US" sz="4200" b="1" dirty="0" smtClean="0">
                <a:solidFill>
                  <a:srgbClr val="0D0D0D"/>
                </a:solidFill>
              </a:rPr>
              <a:t>133 Doe Library </a:t>
            </a:r>
          </a:p>
          <a:p>
            <a:pPr eaLnBrk="1" hangingPunct="1">
              <a:lnSpc>
                <a:spcPct val="80000"/>
              </a:lnSpc>
              <a:spcBef>
                <a:spcPct val="0"/>
              </a:spcBef>
              <a:spcAft>
                <a:spcPct val="0"/>
              </a:spcAft>
              <a:buClrTx/>
              <a:buSzTx/>
              <a:buFontTx/>
              <a:buNone/>
            </a:pPr>
            <a:r>
              <a:rPr lang="en-US" sz="4200" b="1" dirty="0" smtClean="0">
                <a:solidFill>
                  <a:srgbClr val="0D0D0D"/>
                </a:solidFill>
              </a:rPr>
              <a:t>Monday - Friday</a:t>
            </a:r>
          </a:p>
          <a:p>
            <a:pPr eaLnBrk="1" hangingPunct="1">
              <a:lnSpc>
                <a:spcPct val="80000"/>
              </a:lnSpc>
            </a:pPr>
            <a:r>
              <a:rPr lang="en-US" sz="4200" b="1" dirty="0" smtClean="0">
                <a:solidFill>
                  <a:srgbClr val="0D0D0D"/>
                </a:solidFill>
              </a:rPr>
              <a:t>10 am to 4 pm</a:t>
            </a:r>
          </a:p>
          <a:p>
            <a:pPr eaLnBrk="1" hangingPunct="1">
              <a:lnSpc>
                <a:spcPct val="80000"/>
              </a:lnSpc>
            </a:pPr>
            <a:r>
              <a:rPr lang="en-US" sz="4200" b="1" dirty="0" smtClean="0">
                <a:solidFill>
                  <a:srgbClr val="0D0D0D"/>
                </a:solidFill>
              </a:rPr>
              <a:t>510-642-7365</a:t>
            </a:r>
          </a:p>
          <a:p>
            <a:pPr eaLnBrk="1" hangingPunct="1">
              <a:lnSpc>
                <a:spcPct val="80000"/>
              </a:lnSpc>
            </a:pPr>
            <a:endParaRPr lang="en-US" sz="1200" b="1" dirty="0" smtClean="0"/>
          </a:p>
          <a:p>
            <a:pPr eaLnBrk="1" hangingPunct="1">
              <a:lnSpc>
                <a:spcPct val="80000"/>
              </a:lnSpc>
            </a:pPr>
            <a:endParaRPr lang="en-US" sz="1000" dirty="0" smtClean="0"/>
          </a:p>
        </p:txBody>
      </p:sp>
      <p:pic>
        <p:nvPicPr>
          <p:cNvPr id="20483" name="Picture 3"/>
          <p:cNvPicPr>
            <a:picLocks noChangeAspect="1"/>
          </p:cNvPicPr>
          <p:nvPr/>
        </p:nvPicPr>
        <p:blipFill>
          <a:blip r:embed="rId3"/>
          <a:srcRect/>
          <a:stretch>
            <a:fillRect/>
          </a:stretch>
        </p:blipFill>
        <p:spPr bwMode="auto">
          <a:xfrm>
            <a:off x="4876800" y="1703388"/>
            <a:ext cx="2406650" cy="1447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FEEEED60-974D-407F-AE1B-8146AA8BAE99}" type="slidenum">
              <a:rPr lang="en-US" smtClean="0"/>
              <a:pPr>
                <a:defRPr/>
              </a:pPr>
              <a:t>1</a:t>
            </a:fld>
            <a:endParaRPr lang="en-US"/>
          </a:p>
        </p:txBody>
      </p:sp>
    </p:spTree>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024" y="456903"/>
            <a:ext cx="1625203" cy="6020097"/>
          </a:xfrm>
          <a:solidFill>
            <a:srgbClr val="FFC000"/>
          </a:solidFill>
        </p:spPr>
        <p:style>
          <a:lnRef idx="3">
            <a:schemeClr val="lt1"/>
          </a:lnRef>
          <a:fillRef idx="1">
            <a:schemeClr val="accent6"/>
          </a:fillRef>
          <a:effectRef idx="1">
            <a:schemeClr val="accent6"/>
          </a:effectRef>
          <a:fontRef idx="minor">
            <a:schemeClr val="lt1"/>
          </a:fontRef>
        </p:style>
        <p:txBody>
          <a:bodyPr rtlCol="0">
            <a:normAutofit/>
          </a:bodyPr>
          <a:lstStyle/>
          <a:p>
            <a:pPr algn="l" eaLnBrk="1" fontAlgn="auto" hangingPunct="1">
              <a:spcAft>
                <a:spcPts val="0"/>
              </a:spcAft>
              <a:defRPr/>
            </a:pPr>
            <a:r>
              <a:rPr lang="en-US" dirty="0" smtClean="0">
                <a:solidFill>
                  <a:schemeClr val="tx1">
                    <a:lumMod val="95000"/>
                    <a:lumOff val="5000"/>
                  </a:schemeClr>
                </a:solidFill>
                <a:latin typeface="+mj-lt"/>
                <a:cs typeface="Aparajita" panose="020B0604020202020204" pitchFamily="34" charset="0"/>
              </a:rPr>
              <a:t>What can we get?</a:t>
            </a:r>
            <a:r>
              <a:rPr lang="en-US" b="1" dirty="0">
                <a:solidFill>
                  <a:schemeClr val="tx1">
                    <a:lumMod val="95000"/>
                    <a:lumOff val="5000"/>
                  </a:schemeClr>
                </a:solidFill>
                <a:effectLst>
                  <a:outerShdw blurRad="38100" dist="38100" dir="2700000" algn="tl">
                    <a:srgbClr val="000000">
                      <a:alpha val="43137"/>
                    </a:srgbClr>
                  </a:outerShdw>
                </a:effectLst>
                <a:latin typeface="Aparajita" panose="020B0604020202020204" pitchFamily="34" charset="0"/>
                <a:cs typeface="Aparajita" panose="020B0604020202020204" pitchFamily="34" charset="0"/>
              </a:rPr>
              <a:t/>
            </a:r>
            <a:br>
              <a:rPr lang="en-US" b="1" dirty="0">
                <a:solidFill>
                  <a:schemeClr val="tx1">
                    <a:lumMod val="95000"/>
                    <a:lumOff val="5000"/>
                  </a:schemeClr>
                </a:solidFill>
                <a:effectLst>
                  <a:outerShdw blurRad="38100" dist="38100" dir="2700000" algn="tl">
                    <a:srgbClr val="000000">
                      <a:alpha val="43137"/>
                    </a:srgbClr>
                  </a:outerShdw>
                </a:effectLst>
                <a:latin typeface="Aparajita" panose="020B0604020202020204" pitchFamily="34" charset="0"/>
                <a:cs typeface="Aparajita" panose="020B0604020202020204" pitchFamily="34" charset="0"/>
              </a:rPr>
            </a:br>
            <a:endParaRPr lang="en-US" b="1" dirty="0">
              <a:solidFill>
                <a:schemeClr val="tx1">
                  <a:lumMod val="95000"/>
                  <a:lumOff val="5000"/>
                </a:schemeClr>
              </a:solidFill>
              <a:effectLst>
                <a:outerShdw blurRad="38100" dist="38100" dir="2700000" algn="tl">
                  <a:srgbClr val="000000">
                    <a:alpha val="43137"/>
                  </a:srgbClr>
                </a:outerShdw>
              </a:effectLst>
              <a:latin typeface="Aparajita" panose="020B0604020202020204" pitchFamily="34" charset="0"/>
              <a:cs typeface="Aparajita" panose="020B0604020202020204" pitchFamily="34" charset="0"/>
            </a:endParaRPr>
          </a:p>
        </p:txBody>
      </p:sp>
      <p:sp>
        <p:nvSpPr>
          <p:cNvPr id="8" name="Content Placeholder 7"/>
          <p:cNvSpPr>
            <a:spLocks noGrp="1"/>
          </p:cNvSpPr>
          <p:nvPr>
            <p:ph idx="1"/>
          </p:nvPr>
        </p:nvSpPr>
        <p:spPr>
          <a:xfrm>
            <a:off x="2514600" y="456903"/>
            <a:ext cx="5805488" cy="6020098"/>
          </a:xfrm>
          <a:solidFill>
            <a:schemeClr val="accent2">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normAutofit fontScale="25000" lnSpcReduction="20000"/>
          </a:bodyPr>
          <a:lstStyle/>
          <a:p>
            <a:pPr eaLnBrk="1" fontAlgn="auto" hangingPunct="1">
              <a:buFont typeface="Arial" panose="020B0604020202020204" pitchFamily="34" charset="0"/>
              <a:buChar char="•"/>
              <a:defRPr/>
            </a:pPr>
            <a:r>
              <a:rPr lang="en-US" sz="11200" dirty="0" smtClean="0">
                <a:solidFill>
                  <a:schemeClr val="tx1">
                    <a:lumMod val="95000"/>
                    <a:lumOff val="5000"/>
                  </a:schemeClr>
                </a:solidFill>
              </a:rPr>
              <a:t>Books</a:t>
            </a:r>
            <a:r>
              <a:rPr lang="en-US" sz="11200" dirty="0">
                <a:solidFill>
                  <a:schemeClr val="tx1">
                    <a:lumMod val="95000"/>
                    <a:lumOff val="5000"/>
                  </a:schemeClr>
                </a:solidFill>
              </a:rPr>
              <a:t>, Whole Periodicals, Articles, Theses, Chapters, Pamphlets, Audio </a:t>
            </a:r>
            <a:r>
              <a:rPr lang="en-US" sz="11200" i="1" dirty="0">
                <a:solidFill>
                  <a:schemeClr val="tx1">
                    <a:lumMod val="95000"/>
                    <a:lumOff val="5000"/>
                  </a:schemeClr>
                </a:solidFill>
              </a:rPr>
              <a:t>and</a:t>
            </a:r>
            <a:r>
              <a:rPr lang="en-US" sz="11200" dirty="0">
                <a:solidFill>
                  <a:schemeClr val="tx1">
                    <a:lumMod val="95000"/>
                    <a:lumOff val="5000"/>
                  </a:schemeClr>
                </a:solidFill>
              </a:rPr>
              <a:t> Visual, Maps...</a:t>
            </a:r>
          </a:p>
          <a:p>
            <a:pPr eaLnBrk="1" fontAlgn="auto" hangingPunct="1">
              <a:buFont typeface="Arial"/>
              <a:buChar char="•"/>
              <a:defRPr/>
            </a:pPr>
            <a:r>
              <a:rPr lang="en-US" sz="11200" dirty="0">
                <a:solidFill>
                  <a:schemeClr val="tx1">
                    <a:lumMod val="95000"/>
                    <a:lumOff val="5000"/>
                  </a:schemeClr>
                </a:solidFill>
              </a:rPr>
              <a:t>Transcripts of Oral History Interviews (Thank you Smithsonian!)</a:t>
            </a:r>
          </a:p>
          <a:p>
            <a:pPr eaLnBrk="1" fontAlgn="auto" hangingPunct="1">
              <a:buFont typeface="Arial"/>
              <a:buChar char="•"/>
              <a:defRPr/>
            </a:pPr>
            <a:r>
              <a:rPr lang="en-US" sz="11200" dirty="0">
                <a:solidFill>
                  <a:schemeClr val="tx1">
                    <a:lumMod val="95000"/>
                    <a:lumOff val="5000"/>
                  </a:schemeClr>
                </a:solidFill>
              </a:rPr>
              <a:t>Some Special Collection Items </a:t>
            </a:r>
          </a:p>
          <a:p>
            <a:pPr eaLnBrk="1" fontAlgn="auto" hangingPunct="1">
              <a:buFont typeface="Arial"/>
              <a:buChar char="•"/>
              <a:defRPr/>
            </a:pPr>
            <a:r>
              <a:rPr lang="en-US" sz="11200" dirty="0" smtClean="0">
                <a:solidFill>
                  <a:schemeClr val="tx1">
                    <a:lumMod val="95000"/>
                    <a:lumOff val="5000"/>
                  </a:schemeClr>
                </a:solidFill>
              </a:rPr>
              <a:t>All </a:t>
            </a:r>
            <a:r>
              <a:rPr lang="en-US" sz="11200" dirty="0">
                <a:solidFill>
                  <a:schemeClr val="tx1">
                    <a:lumMod val="95000"/>
                    <a:lumOff val="5000"/>
                  </a:schemeClr>
                </a:solidFill>
              </a:rPr>
              <a:t>languages and media types are welcome </a:t>
            </a:r>
          </a:p>
          <a:p>
            <a:pPr marL="0" indent="0" eaLnBrk="1" fontAlgn="auto" hangingPunct="1">
              <a:buNone/>
              <a:defRPr/>
            </a:pPr>
            <a:r>
              <a:rPr lang="en-US" sz="11200" dirty="0">
                <a:solidFill>
                  <a:schemeClr val="tx1">
                    <a:lumMod val="95000"/>
                    <a:lumOff val="5000"/>
                  </a:schemeClr>
                </a:solidFill>
              </a:rPr>
              <a:t>(we have language experts in ILL and will shamelessly ask for help from you!)</a:t>
            </a:r>
          </a:p>
          <a:p>
            <a:pPr marL="0" indent="0" eaLnBrk="1" fontAlgn="auto" hangingPunct="1">
              <a:buNone/>
              <a:defRPr/>
            </a:pPr>
            <a:r>
              <a:rPr lang="en-US" sz="11200" dirty="0">
                <a:solidFill>
                  <a:schemeClr val="tx1">
                    <a:lumMod val="95000"/>
                    <a:lumOff val="5000"/>
                  </a:schemeClr>
                </a:solidFill>
              </a:rPr>
              <a:t>If you need to examine something, we will try </a:t>
            </a:r>
            <a:r>
              <a:rPr lang="en-US" sz="11200" dirty="0" smtClean="0">
                <a:solidFill>
                  <a:schemeClr val="tx1">
                    <a:lumMod val="95000"/>
                    <a:lumOff val="5000"/>
                  </a:schemeClr>
                </a:solidFill>
              </a:rPr>
              <a:t>to get it!</a:t>
            </a:r>
            <a:endParaRPr lang="en-US" sz="11200" dirty="0"/>
          </a:p>
        </p:txBody>
      </p:sp>
      <p:sp>
        <p:nvSpPr>
          <p:cNvPr id="3" name="Slide Number Placeholder 2"/>
          <p:cNvSpPr>
            <a:spLocks noGrp="1"/>
          </p:cNvSpPr>
          <p:nvPr>
            <p:ph type="sldNum" sz="quarter" idx="12"/>
          </p:nvPr>
        </p:nvSpPr>
        <p:spPr/>
        <p:txBody>
          <a:bodyPr/>
          <a:lstStyle/>
          <a:p>
            <a:pPr>
              <a:defRPr/>
            </a:pPr>
            <a:fld id="{51890CC6-EC63-4F60-A38D-58E5489773D5}" type="slidenum">
              <a:rPr lang="en-US" smtClean="0"/>
              <a:pPr>
                <a:defRPr/>
              </a:pPr>
              <a:t>10</a:t>
            </a:fld>
            <a:endParaRPr lang="en-US"/>
          </a:p>
        </p:txBody>
      </p:sp>
    </p:spTree>
    <p:extLst>
      <p:ext uri="{BB962C8B-B14F-4D97-AF65-F5344CB8AC3E}">
        <p14:creationId xmlns:p14="http://schemas.microsoft.com/office/powerpoint/2010/main" val="4057348844"/>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457200"/>
            <a:ext cx="1733550" cy="6019800"/>
          </a:xfrm>
          <a:solidFill>
            <a:srgbClr val="FFC000"/>
          </a:solidFill>
        </p:spPr>
        <p:style>
          <a:lnRef idx="3">
            <a:schemeClr val="lt1"/>
          </a:lnRef>
          <a:fillRef idx="1">
            <a:schemeClr val="accent6"/>
          </a:fillRef>
          <a:effectRef idx="1">
            <a:schemeClr val="accent6"/>
          </a:effectRef>
          <a:fontRef idx="minor">
            <a:schemeClr val="lt1"/>
          </a:fontRef>
        </p:style>
        <p:txBody>
          <a:bodyPr rtlCol="0">
            <a:normAutofit/>
          </a:bodyPr>
          <a:lstStyle/>
          <a:p>
            <a:pPr algn="l" eaLnBrk="1" fontAlgn="auto" hangingPunct="1">
              <a:spcAft>
                <a:spcPts val="0"/>
              </a:spcAft>
              <a:defRPr/>
            </a:pPr>
            <a:r>
              <a:rPr lang="en-US" dirty="0" smtClean="0">
                <a:solidFill>
                  <a:schemeClr val="tx1">
                    <a:lumMod val="95000"/>
                    <a:lumOff val="5000"/>
                  </a:schemeClr>
                </a:solidFill>
                <a:latin typeface="+mj-lt"/>
                <a:cs typeface="Aparajita" panose="020B0604020202020204" pitchFamily="34" charset="0"/>
              </a:rPr>
              <a:t>What </a:t>
            </a:r>
            <a:r>
              <a:rPr lang="en-US" dirty="0" smtClean="0">
                <a:solidFill>
                  <a:srgbClr val="FF0000"/>
                </a:solidFill>
                <a:latin typeface="+mj-lt"/>
                <a:cs typeface="Aparajita" panose="020B0604020202020204" pitchFamily="34" charset="0"/>
              </a:rPr>
              <a:t>can’t</a:t>
            </a:r>
            <a:r>
              <a:rPr lang="en-US" dirty="0" smtClean="0">
                <a:solidFill>
                  <a:schemeClr val="tx1">
                    <a:lumMod val="95000"/>
                    <a:lumOff val="5000"/>
                  </a:schemeClr>
                </a:solidFill>
                <a:latin typeface="+mj-lt"/>
                <a:cs typeface="Aparajita" panose="020B0604020202020204" pitchFamily="34" charset="0"/>
              </a:rPr>
              <a:t> we get?</a:t>
            </a:r>
            <a:r>
              <a:rPr lang="en-US" b="1" dirty="0">
                <a:solidFill>
                  <a:schemeClr val="tx1">
                    <a:lumMod val="95000"/>
                    <a:lumOff val="5000"/>
                  </a:schemeClr>
                </a:solidFill>
                <a:effectLst>
                  <a:outerShdw blurRad="38100" dist="38100" dir="2700000" algn="tl">
                    <a:srgbClr val="000000">
                      <a:alpha val="43137"/>
                    </a:srgbClr>
                  </a:outerShdw>
                </a:effectLst>
                <a:latin typeface="Aparajita" panose="020B0604020202020204" pitchFamily="34" charset="0"/>
                <a:cs typeface="Aparajita" panose="020B0604020202020204" pitchFamily="34" charset="0"/>
              </a:rPr>
              <a:t/>
            </a:r>
            <a:br>
              <a:rPr lang="en-US" b="1" dirty="0">
                <a:solidFill>
                  <a:schemeClr val="tx1">
                    <a:lumMod val="95000"/>
                    <a:lumOff val="5000"/>
                  </a:schemeClr>
                </a:solidFill>
                <a:effectLst>
                  <a:outerShdw blurRad="38100" dist="38100" dir="2700000" algn="tl">
                    <a:srgbClr val="000000">
                      <a:alpha val="43137"/>
                    </a:srgbClr>
                  </a:outerShdw>
                </a:effectLst>
                <a:latin typeface="Aparajita" panose="020B0604020202020204" pitchFamily="34" charset="0"/>
                <a:cs typeface="Aparajita" panose="020B0604020202020204" pitchFamily="34" charset="0"/>
              </a:rPr>
            </a:br>
            <a:endParaRPr lang="en-US" b="1" dirty="0">
              <a:solidFill>
                <a:schemeClr val="tx1">
                  <a:lumMod val="95000"/>
                  <a:lumOff val="5000"/>
                </a:schemeClr>
              </a:solidFill>
              <a:effectLst>
                <a:outerShdw blurRad="38100" dist="38100" dir="2700000" algn="tl">
                  <a:srgbClr val="000000">
                    <a:alpha val="43137"/>
                  </a:srgbClr>
                </a:outerShdw>
              </a:effectLst>
              <a:latin typeface="Aparajita" panose="020B0604020202020204" pitchFamily="34" charset="0"/>
              <a:cs typeface="Aparajita" panose="020B0604020202020204" pitchFamily="34" charset="0"/>
            </a:endParaRPr>
          </a:p>
        </p:txBody>
      </p:sp>
      <p:sp>
        <p:nvSpPr>
          <p:cNvPr id="8" name="Content Placeholder 7"/>
          <p:cNvSpPr>
            <a:spLocks noGrp="1"/>
          </p:cNvSpPr>
          <p:nvPr>
            <p:ph idx="1"/>
          </p:nvPr>
        </p:nvSpPr>
        <p:spPr>
          <a:xfrm>
            <a:off x="2238375" y="457200"/>
            <a:ext cx="6524625" cy="6019800"/>
          </a:xfrm>
          <a:solidFill>
            <a:schemeClr val="accent2">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normAutofit fontScale="92500" lnSpcReduction="10000"/>
          </a:bodyPr>
          <a:lstStyle/>
          <a:p>
            <a:pPr marL="0" indent="0" eaLnBrk="1" fontAlgn="auto" hangingPunct="1">
              <a:buFont typeface="Arial"/>
              <a:buNone/>
              <a:defRPr/>
            </a:pPr>
            <a:endParaRPr lang="en-US" dirty="0" smtClean="0"/>
          </a:p>
          <a:p>
            <a:pPr marL="0" indent="0" eaLnBrk="1" hangingPunct="1">
              <a:lnSpc>
                <a:spcPct val="80000"/>
              </a:lnSpc>
              <a:defRPr/>
            </a:pPr>
            <a:r>
              <a:rPr lang="en-US" b="1" dirty="0" smtClean="0"/>
              <a:t> </a:t>
            </a:r>
          </a:p>
          <a:p>
            <a:pPr marL="0" indent="0" eaLnBrk="1" hangingPunct="1">
              <a:lnSpc>
                <a:spcPct val="80000"/>
              </a:lnSpc>
              <a:defRPr/>
            </a:pPr>
            <a:r>
              <a:rPr lang="en-US" sz="2600" b="1" dirty="0" smtClean="0">
                <a:solidFill>
                  <a:srgbClr val="0D0D0D"/>
                </a:solidFill>
              </a:rPr>
              <a:t>Some Special </a:t>
            </a:r>
            <a:r>
              <a:rPr lang="en-US" sz="2600" b="1" dirty="0">
                <a:solidFill>
                  <a:srgbClr val="0D0D0D"/>
                </a:solidFill>
              </a:rPr>
              <a:t>Collection Items (linear feet in the  	record is s</a:t>
            </a:r>
            <a:r>
              <a:rPr lang="en-US" sz="2600" b="1" dirty="0" smtClean="0">
                <a:solidFill>
                  <a:srgbClr val="0D0D0D"/>
                </a:solidFill>
              </a:rPr>
              <a:t>ometimes a </a:t>
            </a:r>
            <a:r>
              <a:rPr lang="en-US" sz="2600" b="1" dirty="0">
                <a:solidFill>
                  <a:srgbClr val="0D0D0D"/>
                </a:solidFill>
              </a:rPr>
              <a:t>clue)</a:t>
            </a:r>
          </a:p>
          <a:p>
            <a:pPr marL="0" indent="0" eaLnBrk="1" hangingPunct="1">
              <a:lnSpc>
                <a:spcPct val="80000"/>
              </a:lnSpc>
              <a:defRPr/>
            </a:pPr>
            <a:r>
              <a:rPr lang="en-US" sz="2600" b="1" dirty="0">
                <a:solidFill>
                  <a:srgbClr val="0D0D0D"/>
                </a:solidFill>
              </a:rPr>
              <a:t>E-books</a:t>
            </a:r>
          </a:p>
          <a:p>
            <a:pPr marL="0" indent="0" eaLnBrk="1" hangingPunct="1">
              <a:lnSpc>
                <a:spcPct val="80000"/>
              </a:lnSpc>
              <a:defRPr/>
            </a:pPr>
            <a:r>
              <a:rPr lang="en-US" sz="2600" b="1" dirty="0">
                <a:solidFill>
                  <a:srgbClr val="0D0D0D"/>
                </a:solidFill>
              </a:rPr>
              <a:t>Current textbooks</a:t>
            </a:r>
          </a:p>
          <a:p>
            <a:pPr marL="0" indent="0" eaLnBrk="1" hangingPunct="1">
              <a:lnSpc>
                <a:spcPct val="80000"/>
              </a:lnSpc>
              <a:defRPr/>
            </a:pPr>
            <a:r>
              <a:rPr lang="en-US" sz="2600" b="1" dirty="0">
                <a:solidFill>
                  <a:srgbClr val="0D0D0D"/>
                </a:solidFill>
              </a:rPr>
              <a:t>Current year monographs can be difficult to 	obtain (but we will try)</a:t>
            </a:r>
          </a:p>
          <a:p>
            <a:pPr marL="0" indent="0" eaLnBrk="1" hangingPunct="1">
              <a:lnSpc>
                <a:spcPct val="80000"/>
              </a:lnSpc>
              <a:defRPr/>
            </a:pPr>
            <a:r>
              <a:rPr lang="en-US" sz="2600" b="1" dirty="0">
                <a:solidFill>
                  <a:srgbClr val="0D0D0D"/>
                </a:solidFill>
              </a:rPr>
              <a:t>Current issues of periodicals</a:t>
            </a:r>
          </a:p>
          <a:p>
            <a:pPr marL="0" indent="0" eaLnBrk="1" hangingPunct="1">
              <a:lnSpc>
                <a:spcPct val="80000"/>
              </a:lnSpc>
              <a:defRPr/>
            </a:pPr>
            <a:r>
              <a:rPr lang="en-US" sz="2600" b="1" dirty="0">
                <a:solidFill>
                  <a:srgbClr val="0D0D0D"/>
                </a:solidFill>
              </a:rPr>
              <a:t>Current issues of newspapers</a:t>
            </a:r>
          </a:p>
          <a:p>
            <a:pPr marL="0" indent="0" eaLnBrk="1" hangingPunct="1">
              <a:lnSpc>
                <a:spcPct val="80000"/>
              </a:lnSpc>
              <a:defRPr/>
            </a:pPr>
            <a:r>
              <a:rPr lang="en-US" sz="2600" b="1" dirty="0">
                <a:solidFill>
                  <a:srgbClr val="0D0D0D"/>
                </a:solidFill>
              </a:rPr>
              <a:t>TV shows on </a:t>
            </a:r>
            <a:r>
              <a:rPr lang="en-US" sz="2600" b="1" dirty="0" smtClean="0">
                <a:solidFill>
                  <a:srgbClr val="0D0D0D"/>
                </a:solidFill>
              </a:rPr>
              <a:t>DVD (Nope, no Gilligan’s Island 	for you!)</a:t>
            </a:r>
            <a:endParaRPr lang="en-US" sz="2600" b="1" dirty="0">
              <a:solidFill>
                <a:srgbClr val="0D0D0D"/>
              </a:solidFill>
            </a:endParaRPr>
          </a:p>
          <a:p>
            <a:pPr marL="0" indent="0" eaLnBrk="1" hangingPunct="1">
              <a:lnSpc>
                <a:spcPct val="80000"/>
              </a:lnSpc>
              <a:defRPr/>
            </a:pPr>
            <a:r>
              <a:rPr lang="en-US" sz="2600" b="1" dirty="0">
                <a:solidFill>
                  <a:srgbClr val="0D0D0D"/>
                </a:solidFill>
              </a:rPr>
              <a:t>Damaged or fragile material</a:t>
            </a:r>
          </a:p>
          <a:p>
            <a:pPr marL="0" indent="0" eaLnBrk="1" hangingPunct="1">
              <a:lnSpc>
                <a:spcPct val="80000"/>
              </a:lnSpc>
              <a:defRPr/>
            </a:pPr>
            <a:r>
              <a:rPr lang="en-US" sz="2600" b="1" dirty="0">
                <a:solidFill>
                  <a:srgbClr val="0D0D0D"/>
                </a:solidFill>
              </a:rPr>
              <a:t>Articles from current journals (but we still try)</a:t>
            </a:r>
          </a:p>
          <a:p>
            <a:pPr marL="0" indent="0" eaLnBrk="1" hangingPunct="1">
              <a:lnSpc>
                <a:spcPct val="80000"/>
              </a:lnSpc>
              <a:defRPr/>
            </a:pPr>
            <a:r>
              <a:rPr lang="en-US" sz="2600" b="1" dirty="0">
                <a:solidFill>
                  <a:srgbClr val="0D0D0D"/>
                </a:solidFill>
              </a:rPr>
              <a:t>Oral history recordings (transcripts are easier)</a:t>
            </a:r>
          </a:p>
          <a:p>
            <a:pPr marL="0" indent="0" eaLnBrk="1" fontAlgn="auto" hangingPunct="1">
              <a:buFont typeface="Arial"/>
              <a:buNone/>
              <a:defRPr/>
            </a:pPr>
            <a:endParaRPr lang="en-US" sz="2600" b="1" dirty="0" smtClean="0"/>
          </a:p>
          <a:p>
            <a:pPr marL="0" indent="0" eaLnBrk="1" fontAlgn="auto" hangingPunct="1">
              <a:buFont typeface="Arial"/>
              <a:buNone/>
              <a:defRPr/>
            </a:pPr>
            <a:endParaRPr lang="en-US" dirty="0" smtClean="0">
              <a:solidFill>
                <a:schemeClr val="tx1">
                  <a:lumMod val="95000"/>
                  <a:lumOff val="5000"/>
                </a:schemeClr>
              </a:solidFill>
            </a:endParaRPr>
          </a:p>
          <a:p>
            <a:pPr marL="0" indent="0" eaLnBrk="1" fontAlgn="auto" hangingPunct="1">
              <a:buFont typeface="Arial"/>
              <a:buNone/>
              <a:defRPr/>
            </a:pPr>
            <a:endParaRPr lang="en-US" dirty="0" smtClean="0"/>
          </a:p>
        </p:txBody>
      </p:sp>
      <p:sp>
        <p:nvSpPr>
          <p:cNvPr id="5" name="Slide Number Placeholder 4"/>
          <p:cNvSpPr>
            <a:spLocks noGrp="1"/>
          </p:cNvSpPr>
          <p:nvPr>
            <p:ph type="sldNum" sz="quarter" idx="12"/>
          </p:nvPr>
        </p:nvSpPr>
        <p:spPr/>
        <p:txBody>
          <a:bodyPr/>
          <a:lstStyle/>
          <a:p>
            <a:pPr>
              <a:defRPr/>
            </a:pPr>
            <a:fld id="{D6B0AB52-D958-4D78-8997-AB3D3555BC03}" type="slidenum">
              <a:rPr lang="en-US" smtClean="0"/>
              <a:pPr>
                <a:defRPr/>
              </a:pPr>
              <a:t>11</a:t>
            </a:fld>
            <a:endParaRPr lang="en-US"/>
          </a:p>
        </p:txBody>
      </p:sp>
    </p:spTree>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338" y="914400"/>
            <a:ext cx="6799262" cy="836612"/>
          </a:xfrm>
        </p:spPr>
        <p:style>
          <a:lnRef idx="2">
            <a:schemeClr val="accent2"/>
          </a:lnRef>
          <a:fillRef idx="1">
            <a:schemeClr val="lt1"/>
          </a:fillRef>
          <a:effectRef idx="0">
            <a:schemeClr val="accent2"/>
          </a:effectRef>
          <a:fontRef idx="minor">
            <a:schemeClr val="dk1"/>
          </a:fontRef>
        </p:style>
        <p:txBody>
          <a:bodyPr rtlCol="0">
            <a:normAutofit/>
          </a:bodyPr>
          <a:lstStyle/>
          <a:p>
            <a:pPr eaLnBrk="1" fontAlgn="auto" hangingPunct="1">
              <a:spcAft>
                <a:spcPts val="0"/>
              </a:spcAft>
              <a:defRPr/>
            </a:pPr>
            <a:r>
              <a:rPr lang="en-US" sz="4800" dirty="0" smtClean="0">
                <a:solidFill>
                  <a:schemeClr val="accent6">
                    <a:lumMod val="50000"/>
                  </a:schemeClr>
                </a:solidFill>
              </a:rPr>
              <a:t>Some common restrictions</a:t>
            </a:r>
            <a:endParaRPr lang="en-US" sz="4800" dirty="0">
              <a:solidFill>
                <a:schemeClr val="accent6">
                  <a:lumMod val="50000"/>
                </a:schemeClr>
              </a:solidFill>
            </a:endParaRPr>
          </a:p>
        </p:txBody>
      </p:sp>
      <p:sp>
        <p:nvSpPr>
          <p:cNvPr id="3" name="Content Placeholder 2"/>
          <p:cNvSpPr>
            <a:spLocks noGrp="1"/>
          </p:cNvSpPr>
          <p:nvPr>
            <p:ph idx="1"/>
          </p:nvPr>
        </p:nvSpPr>
        <p:spPr>
          <a:xfrm>
            <a:off x="1176338" y="2057400"/>
            <a:ext cx="6799262" cy="3878263"/>
          </a:xfrm>
        </p:spPr>
        <p:style>
          <a:lnRef idx="1">
            <a:schemeClr val="accent5"/>
          </a:lnRef>
          <a:fillRef idx="2">
            <a:schemeClr val="accent5"/>
          </a:fillRef>
          <a:effectRef idx="1">
            <a:schemeClr val="accent5"/>
          </a:effectRef>
          <a:fontRef idx="minor">
            <a:schemeClr val="dk1"/>
          </a:fontRef>
        </p:style>
        <p:txBody>
          <a:bodyPr>
            <a:normAutofit/>
          </a:bodyPr>
          <a:lstStyle/>
          <a:p>
            <a:pPr eaLnBrk="1" fontAlgn="auto" hangingPunct="1">
              <a:defRPr/>
            </a:pPr>
            <a:r>
              <a:rPr lang="en-US" b="1" dirty="0">
                <a:solidFill>
                  <a:schemeClr val="tx1">
                    <a:lumMod val="95000"/>
                    <a:lumOff val="5000"/>
                  </a:schemeClr>
                </a:solidFill>
                <a:latin typeface="Garamond" panose="02020404030301010803" pitchFamily="18" charset="0"/>
              </a:rPr>
              <a:t>Library Use Only </a:t>
            </a:r>
            <a:r>
              <a:rPr lang="en-US" dirty="0">
                <a:solidFill>
                  <a:schemeClr val="tx1">
                    <a:lumMod val="95000"/>
                    <a:lumOff val="5000"/>
                  </a:schemeClr>
                </a:solidFill>
                <a:latin typeface="Garamond" panose="02020404030301010803" pitchFamily="18" charset="0"/>
              </a:rPr>
              <a:t>material is held  for patron use in the Newspaper Microfilm Room.</a:t>
            </a:r>
          </a:p>
          <a:p>
            <a:pPr eaLnBrk="1" fontAlgn="auto" hangingPunct="1">
              <a:defRPr/>
            </a:pPr>
            <a:r>
              <a:rPr lang="en-US" b="1" dirty="0">
                <a:solidFill>
                  <a:schemeClr val="tx1">
                    <a:lumMod val="95000"/>
                    <a:lumOff val="5000"/>
                  </a:schemeClr>
                </a:solidFill>
                <a:latin typeface="Garamond" panose="02020404030301010803" pitchFamily="18" charset="0"/>
              </a:rPr>
              <a:t>DVDs and CDs </a:t>
            </a:r>
            <a:r>
              <a:rPr lang="en-US" dirty="0">
                <a:solidFill>
                  <a:schemeClr val="tx1">
                    <a:lumMod val="95000"/>
                    <a:lumOff val="5000"/>
                  </a:schemeClr>
                </a:solidFill>
                <a:latin typeface="Garamond" panose="02020404030301010803" pitchFamily="18" charset="0"/>
              </a:rPr>
              <a:t>designated as “LUO” are held for patron use in Media Resources Center.</a:t>
            </a:r>
          </a:p>
          <a:p>
            <a:pPr eaLnBrk="1" fontAlgn="auto" hangingPunct="1">
              <a:defRPr/>
            </a:pPr>
            <a:r>
              <a:rPr lang="en-US" b="1" dirty="0">
                <a:solidFill>
                  <a:schemeClr val="tx1">
                    <a:lumMod val="95000"/>
                    <a:lumOff val="5000"/>
                  </a:schemeClr>
                </a:solidFill>
                <a:latin typeface="Garamond" panose="02020404030301010803" pitchFamily="18" charset="0"/>
              </a:rPr>
              <a:t>Special Collections Use Only </a:t>
            </a:r>
            <a:r>
              <a:rPr lang="en-US" dirty="0">
                <a:solidFill>
                  <a:schemeClr val="tx1">
                    <a:lumMod val="95000"/>
                    <a:lumOff val="5000"/>
                  </a:schemeClr>
                </a:solidFill>
                <a:latin typeface="Garamond" panose="02020404030301010803" pitchFamily="18" charset="0"/>
              </a:rPr>
              <a:t>material is held in the Bancroft Library for patron viewing</a:t>
            </a:r>
            <a:r>
              <a:rPr lang="en-US" dirty="0" smtClean="0">
                <a:solidFill>
                  <a:schemeClr val="tx1">
                    <a:lumMod val="95000"/>
                    <a:lumOff val="5000"/>
                  </a:schemeClr>
                </a:solidFill>
                <a:latin typeface="Garamond" panose="02020404030301010803" pitchFamily="18" charset="0"/>
              </a:rPr>
              <a:t>.</a:t>
            </a:r>
          </a:p>
          <a:p>
            <a:pPr eaLnBrk="1" fontAlgn="auto" hangingPunct="1">
              <a:defRPr/>
            </a:pPr>
            <a:r>
              <a:rPr lang="en-US" b="1" dirty="0" smtClean="0">
                <a:solidFill>
                  <a:schemeClr val="tx1">
                    <a:lumMod val="95000"/>
                    <a:lumOff val="5000"/>
                  </a:schemeClr>
                </a:solidFill>
                <a:latin typeface="Garamond" panose="02020404030301010803" pitchFamily="18" charset="0"/>
              </a:rPr>
              <a:t>No copying</a:t>
            </a:r>
            <a:r>
              <a:rPr lang="en-US" dirty="0" smtClean="0">
                <a:solidFill>
                  <a:schemeClr val="tx1">
                    <a:lumMod val="95000"/>
                    <a:lumOff val="5000"/>
                  </a:schemeClr>
                </a:solidFill>
                <a:latin typeface="Garamond" panose="02020404030301010803" pitchFamily="18" charset="0"/>
              </a:rPr>
              <a:t>, scan only on an overhead scanner</a:t>
            </a:r>
            <a:endParaRPr lang="en-US" dirty="0">
              <a:solidFill>
                <a:schemeClr val="tx1">
                  <a:lumMod val="95000"/>
                  <a:lumOff val="5000"/>
                </a:schemeClr>
              </a:solidFill>
              <a:latin typeface="Garamond" panose="02020404030301010803" pitchFamily="18" charset="0"/>
            </a:endParaRPr>
          </a:p>
        </p:txBody>
      </p:sp>
      <p:sp>
        <p:nvSpPr>
          <p:cNvPr id="6" name="Slide Number Placeholder 5"/>
          <p:cNvSpPr>
            <a:spLocks noGrp="1"/>
          </p:cNvSpPr>
          <p:nvPr>
            <p:ph type="sldNum" sz="quarter" idx="12"/>
          </p:nvPr>
        </p:nvSpPr>
        <p:spPr/>
        <p:txBody>
          <a:bodyPr/>
          <a:lstStyle/>
          <a:p>
            <a:pPr>
              <a:defRPr/>
            </a:pPr>
            <a:fld id="{D6B0AB52-D958-4D78-8997-AB3D3555BC03}" type="slidenum">
              <a:rPr lang="en-US" smtClean="0"/>
              <a:pPr>
                <a:defRPr/>
              </a:pPr>
              <a:t>12</a:t>
            </a:fld>
            <a:endParaRPr lang="en-US"/>
          </a:p>
        </p:txBody>
      </p:sp>
    </p:spTree>
    <p:extLst>
      <p:ext uri="{BB962C8B-B14F-4D97-AF65-F5344CB8AC3E}">
        <p14:creationId xmlns:p14="http://schemas.microsoft.com/office/powerpoint/2010/main" val="3926817118"/>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6338" y="1371600"/>
            <a:ext cx="6799262" cy="4564063"/>
          </a:xfrm>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pPr eaLnBrk="1" hangingPunct="1">
              <a:lnSpc>
                <a:spcPct val="80000"/>
              </a:lnSpc>
              <a:defRPr/>
            </a:pPr>
            <a:endParaRPr lang="en-US" dirty="0" smtClean="0">
              <a:solidFill>
                <a:srgbClr val="000000"/>
              </a:solidFill>
            </a:endParaRPr>
          </a:p>
          <a:p>
            <a:pPr marL="0" indent="0" eaLnBrk="1" fontAlgn="auto" hangingPunct="1">
              <a:buNone/>
              <a:defRPr/>
            </a:pPr>
            <a:r>
              <a:rPr lang="en-US" sz="3200" b="1" dirty="0">
                <a:solidFill>
                  <a:schemeClr val="tx1">
                    <a:lumMod val="95000"/>
                    <a:lumOff val="5000"/>
                  </a:schemeClr>
                </a:solidFill>
                <a:latin typeface="Garamond" panose="02020404030301010803" pitchFamily="18" charset="0"/>
              </a:rPr>
              <a:t>New York Public Library </a:t>
            </a:r>
            <a:r>
              <a:rPr lang="en-US" sz="3200" dirty="0">
                <a:solidFill>
                  <a:schemeClr val="tx1">
                    <a:lumMod val="95000"/>
                    <a:lumOff val="5000"/>
                  </a:schemeClr>
                </a:solidFill>
                <a:latin typeface="Garamond" panose="02020404030301010803" pitchFamily="18" charset="0"/>
              </a:rPr>
              <a:t>will not loan, but will often provide copies.</a:t>
            </a:r>
          </a:p>
          <a:p>
            <a:pPr marL="0" indent="0" eaLnBrk="1" fontAlgn="auto" hangingPunct="1">
              <a:buNone/>
              <a:defRPr/>
            </a:pPr>
            <a:endParaRPr lang="en-US" sz="3200" dirty="0">
              <a:solidFill>
                <a:schemeClr val="tx1">
                  <a:lumMod val="95000"/>
                  <a:lumOff val="5000"/>
                </a:schemeClr>
              </a:solidFill>
              <a:latin typeface="Garamond" panose="02020404030301010803" pitchFamily="18" charset="0"/>
            </a:endParaRPr>
          </a:p>
          <a:p>
            <a:pPr marL="0" indent="0" eaLnBrk="1" fontAlgn="auto" hangingPunct="1">
              <a:buNone/>
              <a:defRPr/>
            </a:pPr>
            <a:r>
              <a:rPr lang="en-US" sz="3200" b="1" dirty="0">
                <a:solidFill>
                  <a:schemeClr val="tx1">
                    <a:lumMod val="95000"/>
                    <a:lumOff val="5000"/>
                  </a:schemeClr>
                </a:solidFill>
                <a:latin typeface="Garamond" panose="02020404030301010803" pitchFamily="18" charset="0"/>
              </a:rPr>
              <a:t>Library of Congress </a:t>
            </a:r>
            <a:r>
              <a:rPr lang="en-US" sz="3200" dirty="0">
                <a:solidFill>
                  <a:schemeClr val="tx1">
                    <a:lumMod val="95000"/>
                    <a:lumOff val="5000"/>
                  </a:schemeClr>
                </a:solidFill>
                <a:latin typeface="Garamond" panose="02020404030301010803" pitchFamily="18" charset="0"/>
              </a:rPr>
              <a:t>is ALWAYS restricted to Bancroft Use,  2 week loan , no renewals.</a:t>
            </a:r>
          </a:p>
          <a:p>
            <a:pPr marL="0" indent="0" eaLnBrk="1" fontAlgn="auto" hangingPunct="1">
              <a:buNone/>
              <a:defRPr/>
            </a:pPr>
            <a:endParaRPr lang="en-US" sz="3200" dirty="0">
              <a:solidFill>
                <a:schemeClr val="tx1">
                  <a:lumMod val="95000"/>
                  <a:lumOff val="5000"/>
                </a:schemeClr>
              </a:solidFill>
              <a:latin typeface="Garamond" panose="02020404030301010803" pitchFamily="18" charset="0"/>
            </a:endParaRPr>
          </a:p>
          <a:p>
            <a:pPr marL="0" indent="0" eaLnBrk="1" fontAlgn="auto" hangingPunct="1">
              <a:buNone/>
              <a:defRPr/>
            </a:pPr>
            <a:r>
              <a:rPr lang="en-US" sz="3200" b="1" dirty="0">
                <a:solidFill>
                  <a:schemeClr val="tx1">
                    <a:lumMod val="95000"/>
                    <a:lumOff val="5000"/>
                  </a:schemeClr>
                </a:solidFill>
                <a:latin typeface="Garamond" panose="02020404030301010803" pitchFamily="18" charset="0"/>
              </a:rPr>
              <a:t>Library of Congress </a:t>
            </a:r>
            <a:r>
              <a:rPr lang="en-US" sz="3200" dirty="0">
                <a:solidFill>
                  <a:schemeClr val="tx1">
                    <a:lumMod val="95000"/>
                    <a:lumOff val="5000"/>
                  </a:schemeClr>
                </a:solidFill>
                <a:latin typeface="Garamond" panose="02020404030301010803" pitchFamily="18" charset="0"/>
              </a:rPr>
              <a:t>will not loan Periodicals, but will loan Newspapers on Microfilm </a:t>
            </a:r>
            <a:endParaRPr lang="en-US" sz="3200" dirty="0">
              <a:latin typeface="Garamond" panose="02020404030301010803" pitchFamily="18" charset="0"/>
            </a:endParaRPr>
          </a:p>
          <a:p>
            <a:pPr eaLnBrk="1" hangingPunct="1">
              <a:lnSpc>
                <a:spcPct val="80000"/>
              </a:lnSpc>
              <a:defRPr/>
            </a:pPr>
            <a:endParaRPr lang="en-US" sz="2200" dirty="0" smtClean="0">
              <a:solidFill>
                <a:srgbClr val="000000"/>
              </a:solidFill>
            </a:endParaRPr>
          </a:p>
        </p:txBody>
      </p:sp>
      <p:sp>
        <p:nvSpPr>
          <p:cNvPr id="6" name="Slide Number Placeholder 5"/>
          <p:cNvSpPr>
            <a:spLocks noGrp="1"/>
          </p:cNvSpPr>
          <p:nvPr>
            <p:ph type="sldNum" sz="quarter" idx="12"/>
          </p:nvPr>
        </p:nvSpPr>
        <p:spPr/>
        <p:txBody>
          <a:bodyPr/>
          <a:lstStyle/>
          <a:p>
            <a:pPr>
              <a:defRPr/>
            </a:pPr>
            <a:fld id="{D6B0AB52-D958-4D78-8997-AB3D3555BC03}" type="slidenum">
              <a:rPr lang="en-US" smtClean="0"/>
              <a:pPr>
                <a:defRPr/>
              </a:pPr>
              <a:t>13</a:t>
            </a:fld>
            <a:endParaRPr lang="en-US"/>
          </a:p>
        </p:txBody>
      </p:sp>
      <p:sp>
        <p:nvSpPr>
          <p:cNvPr id="4" name="Title 3"/>
          <p:cNvSpPr>
            <a:spLocks noGrp="1"/>
          </p:cNvSpPr>
          <p:nvPr>
            <p:ph type="title"/>
          </p:nvPr>
        </p:nvSpPr>
        <p:spPr>
          <a:xfrm>
            <a:off x="1176338" y="561182"/>
            <a:ext cx="6799262" cy="989012"/>
          </a:xfrm>
        </p:spPr>
        <p:txBody>
          <a:bodyPr/>
          <a:lstStyle/>
          <a:p>
            <a:r>
              <a:rPr lang="en-US" dirty="0" smtClean="0"/>
              <a:t>Please note</a:t>
            </a:r>
            <a:endParaRPr lang="en-US" dirty="0"/>
          </a:p>
        </p:txBody>
      </p:sp>
    </p:spTree>
    <p:extLst>
      <p:ext uri="{BB962C8B-B14F-4D97-AF65-F5344CB8AC3E}">
        <p14:creationId xmlns:p14="http://schemas.microsoft.com/office/powerpoint/2010/main" val="3315700667"/>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176338" y="915989"/>
            <a:ext cx="6799262" cy="760411"/>
          </a:xfrm>
        </p:spPr>
        <p:txBody>
          <a:bodyPr/>
          <a:lstStyle/>
          <a:p>
            <a:pPr eaLnBrk="1" hangingPunct="1"/>
            <a:r>
              <a:rPr lang="en-US" sz="2800" b="1" dirty="0" smtClean="0">
                <a:ln>
                  <a:noFill/>
                </a:ln>
              </a:rPr>
              <a:t>Where do we go? Everywhere!</a:t>
            </a:r>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1680198"/>
            <a:ext cx="7391399" cy="4412003"/>
          </a:xfrm>
        </p:spPr>
        <p:style>
          <a:lnRef idx="1">
            <a:schemeClr val="accent4"/>
          </a:lnRef>
          <a:fillRef idx="2">
            <a:schemeClr val="accent4"/>
          </a:fillRef>
          <a:effectRef idx="1">
            <a:schemeClr val="accent4"/>
          </a:effectRef>
          <a:fontRef idx="minor">
            <a:schemeClr val="dk1"/>
          </a:fontRef>
        </p:style>
      </p:pic>
      <p:sp>
        <p:nvSpPr>
          <p:cNvPr id="5" name="Slide Number Placeholder 4"/>
          <p:cNvSpPr>
            <a:spLocks noGrp="1"/>
          </p:cNvSpPr>
          <p:nvPr>
            <p:ph type="sldNum" sz="quarter" idx="12"/>
          </p:nvPr>
        </p:nvSpPr>
        <p:spPr/>
        <p:txBody>
          <a:bodyPr/>
          <a:lstStyle/>
          <a:p>
            <a:pPr>
              <a:defRPr/>
            </a:pPr>
            <a:fld id="{D6B0AB52-D958-4D78-8997-AB3D3555BC03}" type="slidenum">
              <a:rPr lang="en-US" smtClean="0"/>
              <a:pPr>
                <a:defRPr/>
              </a:pPr>
              <a:t>14</a:t>
            </a:fld>
            <a:endParaRPr lang="en-US"/>
          </a:p>
        </p:txBody>
      </p:sp>
    </p:spTree>
    <p:extLst>
      <p:ext uri="{BB962C8B-B14F-4D97-AF65-F5344CB8AC3E}">
        <p14:creationId xmlns:p14="http://schemas.microsoft.com/office/powerpoint/2010/main" val="1681103982"/>
      </p:ext>
    </p:ext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338" y="228600"/>
            <a:ext cx="6799262" cy="762000"/>
          </a:xfrm>
        </p:spPr>
        <p:txBody>
          <a:bodyPr rtlCol="0">
            <a:noAutofit/>
          </a:bodyPr>
          <a:lstStyle/>
          <a:p>
            <a:pPr eaLnBrk="1" fontAlgn="auto" hangingPunct="1">
              <a:spcAft>
                <a:spcPts val="0"/>
              </a:spcAft>
              <a:defRPr/>
            </a:pPr>
            <a:r>
              <a:rPr lang="en-US" dirty="0" smtClean="0">
                <a:solidFill>
                  <a:schemeClr val="tx1">
                    <a:lumMod val="85000"/>
                    <a:lumOff val="15000"/>
                  </a:schemeClr>
                </a:solidFill>
              </a:rPr>
              <a:t>Institutions we borrow from:</a:t>
            </a:r>
            <a:endParaRPr lang="en-US" dirty="0">
              <a:solidFill>
                <a:schemeClr val="tx1">
                  <a:lumMod val="85000"/>
                  <a:lumOff val="15000"/>
                </a:schemeClr>
              </a:solidFill>
            </a:endParaRPr>
          </a:p>
        </p:txBody>
      </p:sp>
      <p:sp>
        <p:nvSpPr>
          <p:cNvPr id="3" name="Content Placeholder 2"/>
          <p:cNvSpPr>
            <a:spLocks noGrp="1"/>
          </p:cNvSpPr>
          <p:nvPr>
            <p:ph idx="1"/>
          </p:nvPr>
        </p:nvSpPr>
        <p:spPr>
          <a:xfrm>
            <a:off x="685800" y="990601"/>
            <a:ext cx="7772400" cy="5249862"/>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eaLnBrk="1" hangingPunct="1">
              <a:buFont typeface="Arial" panose="020B0604020202020204" pitchFamily="34" charset="0"/>
              <a:buChar char="•"/>
              <a:defRPr/>
            </a:pPr>
            <a:r>
              <a:rPr lang="en-US" sz="2800" dirty="0" smtClean="0">
                <a:solidFill>
                  <a:srgbClr val="000000"/>
                </a:solidFill>
              </a:rPr>
              <a:t>UC </a:t>
            </a:r>
            <a:r>
              <a:rPr lang="en-US" sz="2800" dirty="0">
                <a:solidFill>
                  <a:srgbClr val="000000"/>
                </a:solidFill>
              </a:rPr>
              <a:t>and California State University </a:t>
            </a:r>
            <a:r>
              <a:rPr lang="en-US" sz="2800" dirty="0" smtClean="0">
                <a:solidFill>
                  <a:srgbClr val="000000"/>
                </a:solidFill>
              </a:rPr>
              <a:t>Libraries</a:t>
            </a:r>
            <a:endParaRPr lang="en-US" sz="2800" dirty="0">
              <a:solidFill>
                <a:srgbClr val="000000"/>
              </a:solidFill>
            </a:endParaRPr>
          </a:p>
          <a:p>
            <a:pPr eaLnBrk="1" hangingPunct="1">
              <a:buFont typeface="Arial" panose="020B0604020202020204" pitchFamily="34" charset="0"/>
              <a:buChar char="•"/>
              <a:defRPr/>
            </a:pPr>
            <a:r>
              <a:rPr lang="en-US" sz="2800" dirty="0">
                <a:solidFill>
                  <a:srgbClr val="000000"/>
                </a:solidFill>
              </a:rPr>
              <a:t>Private and Public Academic </a:t>
            </a:r>
            <a:r>
              <a:rPr lang="en-US" sz="2800" dirty="0" smtClean="0">
                <a:solidFill>
                  <a:srgbClr val="000000"/>
                </a:solidFill>
              </a:rPr>
              <a:t>libraries (worldwide)</a:t>
            </a:r>
            <a:endParaRPr lang="en-US" sz="2800" dirty="0">
              <a:solidFill>
                <a:srgbClr val="000000"/>
              </a:solidFill>
            </a:endParaRPr>
          </a:p>
          <a:p>
            <a:pPr eaLnBrk="1" hangingPunct="1">
              <a:buFont typeface="Arial" panose="020B0604020202020204" pitchFamily="34" charset="0"/>
              <a:buChar char="•"/>
              <a:defRPr/>
            </a:pPr>
            <a:r>
              <a:rPr lang="en-US" sz="2800" dirty="0" smtClean="0">
                <a:solidFill>
                  <a:srgbClr val="000000"/>
                </a:solidFill>
              </a:rPr>
              <a:t>Historical </a:t>
            </a:r>
            <a:r>
              <a:rPr lang="en-US" sz="2800" dirty="0">
                <a:solidFill>
                  <a:srgbClr val="000000"/>
                </a:solidFill>
              </a:rPr>
              <a:t>societies and museums</a:t>
            </a:r>
          </a:p>
          <a:p>
            <a:pPr eaLnBrk="1" hangingPunct="1">
              <a:buFont typeface="Arial" panose="020B0604020202020204" pitchFamily="34" charset="0"/>
              <a:buChar char="•"/>
              <a:defRPr/>
            </a:pPr>
            <a:r>
              <a:rPr lang="en-US" sz="2800" dirty="0" smtClean="0">
                <a:solidFill>
                  <a:srgbClr val="000000"/>
                </a:solidFill>
              </a:rPr>
              <a:t>U.S. government </a:t>
            </a:r>
            <a:r>
              <a:rPr lang="en-US" sz="2800" dirty="0">
                <a:solidFill>
                  <a:srgbClr val="000000"/>
                </a:solidFill>
              </a:rPr>
              <a:t>agencies</a:t>
            </a:r>
          </a:p>
          <a:p>
            <a:pPr eaLnBrk="1" hangingPunct="1">
              <a:buFont typeface="Arial" panose="020B0604020202020204" pitchFamily="34" charset="0"/>
              <a:buChar char="•"/>
              <a:defRPr/>
            </a:pPr>
            <a:r>
              <a:rPr lang="en-US" sz="2800" dirty="0">
                <a:solidFill>
                  <a:srgbClr val="000000"/>
                </a:solidFill>
              </a:rPr>
              <a:t>Public Libraries (city, county, and state</a:t>
            </a:r>
            <a:r>
              <a:rPr lang="en-US" sz="2800" dirty="0" smtClean="0">
                <a:solidFill>
                  <a:srgbClr val="000000"/>
                </a:solidFill>
              </a:rPr>
              <a:t>)</a:t>
            </a:r>
          </a:p>
          <a:p>
            <a:pPr marL="0" indent="0" eaLnBrk="1" hangingPunct="1">
              <a:buNone/>
              <a:defRPr/>
            </a:pPr>
            <a:r>
              <a:rPr lang="en-US" sz="2800" dirty="0" smtClean="0">
                <a:solidFill>
                  <a:srgbClr val="000000"/>
                </a:solidFill>
              </a:rPr>
              <a:t>Some of these institutions are </a:t>
            </a:r>
            <a:r>
              <a:rPr lang="en-US" sz="2800" b="1" i="1" dirty="0" smtClean="0">
                <a:solidFill>
                  <a:srgbClr val="000000"/>
                </a:solidFill>
              </a:rPr>
              <a:t>not</a:t>
            </a:r>
            <a:r>
              <a:rPr lang="en-US" sz="2800" dirty="0" smtClean="0">
                <a:solidFill>
                  <a:srgbClr val="000000"/>
                </a:solidFill>
              </a:rPr>
              <a:t> in the OCLC system.</a:t>
            </a:r>
            <a:endParaRPr lang="en-US" sz="2800" dirty="0">
              <a:solidFill>
                <a:srgbClr val="000000"/>
              </a:solidFill>
            </a:endParaRPr>
          </a:p>
          <a:p>
            <a:pPr marL="0" indent="0" eaLnBrk="1" hangingPunct="1">
              <a:buNone/>
              <a:defRPr/>
            </a:pPr>
            <a:r>
              <a:rPr lang="en-US" sz="2800" b="1" dirty="0" smtClean="0">
                <a:solidFill>
                  <a:srgbClr val="0D0D0D"/>
                </a:solidFill>
              </a:rPr>
              <a:t>All reasonable lenders are in our sights. We check policies, costs, shipping, weather, lender closures and  possible areas of instability</a:t>
            </a:r>
            <a:r>
              <a:rPr lang="en-US" b="1" dirty="0" smtClean="0">
                <a:solidFill>
                  <a:srgbClr val="0D0D0D"/>
                </a:solidFill>
              </a:rPr>
              <a:t>.</a:t>
            </a:r>
          </a:p>
          <a:p>
            <a:pPr marL="0" indent="0" eaLnBrk="1" hangingPunct="1">
              <a:buFont typeface="Arial" charset="0"/>
              <a:buNone/>
              <a:defRPr/>
            </a:pPr>
            <a:endParaRPr lang="en-US" dirty="0" smtClean="0">
              <a:solidFill>
                <a:srgbClr val="0D0D0D"/>
              </a:solidFill>
            </a:endParaRPr>
          </a:p>
          <a:p>
            <a:pPr marL="0" indent="0" eaLnBrk="1" hangingPunct="1">
              <a:buFont typeface="Arial" charset="0"/>
              <a:buNone/>
              <a:defRPr/>
            </a:pPr>
            <a:endParaRPr lang="en-US" dirty="0" smtClean="0">
              <a:solidFill>
                <a:srgbClr val="0D0D0D"/>
              </a:solidFill>
            </a:endParaRPr>
          </a:p>
          <a:p>
            <a:pPr marL="0" indent="0" eaLnBrk="1" hangingPunct="1">
              <a:buFont typeface="Arial" charset="0"/>
              <a:buNone/>
              <a:defRPr/>
            </a:pPr>
            <a:endParaRPr lang="en-US" dirty="0" smtClean="0">
              <a:solidFill>
                <a:srgbClr val="0D0D0D"/>
              </a:solidFill>
            </a:endParaRPr>
          </a:p>
          <a:p>
            <a:pPr marL="0" indent="0" eaLnBrk="1" hangingPunct="1">
              <a:buFont typeface="Arial" charset="0"/>
              <a:buNone/>
              <a:defRPr/>
            </a:pPr>
            <a:endParaRPr lang="en-US" dirty="0" smtClean="0">
              <a:solidFill>
                <a:srgbClr val="000000"/>
              </a:solidFill>
            </a:endParaRPr>
          </a:p>
        </p:txBody>
      </p:sp>
      <p:sp>
        <p:nvSpPr>
          <p:cNvPr id="6" name="Slide Number Placeholder 5"/>
          <p:cNvSpPr>
            <a:spLocks noGrp="1"/>
          </p:cNvSpPr>
          <p:nvPr>
            <p:ph type="sldNum" sz="quarter" idx="12"/>
          </p:nvPr>
        </p:nvSpPr>
        <p:spPr/>
        <p:txBody>
          <a:bodyPr/>
          <a:lstStyle/>
          <a:p>
            <a:pPr>
              <a:defRPr/>
            </a:pPr>
            <a:fld id="{D6B0AB52-D958-4D78-8997-AB3D3555BC03}" type="slidenum">
              <a:rPr lang="en-US" smtClean="0"/>
              <a:pPr>
                <a:defRPr/>
              </a:pPr>
              <a:t>15</a:t>
            </a:fld>
            <a:endParaRPr lang="en-US"/>
          </a:p>
        </p:txBody>
      </p:sp>
    </p:spTree>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143000" y="838200"/>
            <a:ext cx="6799262" cy="608012"/>
          </a:xfrm>
        </p:spPr>
        <p:txBody>
          <a:bodyPr/>
          <a:lstStyle/>
          <a:p>
            <a:pPr eaLnBrk="1" hangingPunct="1"/>
            <a:r>
              <a:rPr lang="en-US" dirty="0" smtClean="0"/>
              <a:t>Some lenders </a:t>
            </a:r>
            <a:r>
              <a:rPr lang="en-US" dirty="0"/>
              <a:t>of </a:t>
            </a:r>
            <a:r>
              <a:rPr lang="en-US" dirty="0" smtClean="0"/>
              <a:t>note:</a:t>
            </a:r>
            <a:endParaRPr lang="en-US" dirty="0" smtClean="0">
              <a:ln>
                <a:noFill/>
              </a:ln>
            </a:endParaRPr>
          </a:p>
        </p:txBody>
      </p:sp>
      <p:sp>
        <p:nvSpPr>
          <p:cNvPr id="3" name="Content Placeholder 2"/>
          <p:cNvSpPr>
            <a:spLocks noGrp="1"/>
          </p:cNvSpPr>
          <p:nvPr>
            <p:ph idx="1"/>
          </p:nvPr>
        </p:nvSpPr>
        <p:spPr>
          <a:xfrm>
            <a:off x="1219200" y="1600200"/>
            <a:ext cx="6799263" cy="4283075"/>
          </a:xfrm>
        </p:spPr>
        <p:style>
          <a:lnRef idx="1">
            <a:schemeClr val="accent4"/>
          </a:lnRef>
          <a:fillRef idx="2">
            <a:schemeClr val="accent4"/>
          </a:fillRef>
          <a:effectRef idx="1">
            <a:schemeClr val="accent4"/>
          </a:effectRef>
          <a:fontRef idx="minor">
            <a:schemeClr val="dk1"/>
          </a:fontRef>
        </p:style>
        <p:txBody>
          <a:bodyPr rtlCol="0">
            <a:normAutofit fontScale="92500" lnSpcReduction="20000"/>
          </a:bodyPr>
          <a:lstStyle/>
          <a:p>
            <a:pPr eaLnBrk="1" fontAlgn="auto" hangingPunct="1">
              <a:buFont typeface="Arial" panose="020B0604020202020204" pitchFamily="34" charset="0"/>
              <a:buChar char="•"/>
              <a:defRPr/>
            </a:pPr>
            <a:r>
              <a:rPr lang="en-US" b="1" dirty="0" smtClean="0"/>
              <a:t>DIET Library, The National Library of the Japanese Parliament (copies only)</a:t>
            </a:r>
          </a:p>
          <a:p>
            <a:pPr eaLnBrk="1" fontAlgn="auto" hangingPunct="1">
              <a:buFont typeface="Arial" panose="020B0604020202020204" pitchFamily="34" charset="0"/>
              <a:buChar char="•"/>
              <a:defRPr/>
            </a:pPr>
            <a:r>
              <a:rPr lang="en-US" b="1" dirty="0" smtClean="0"/>
              <a:t>Library of Congress</a:t>
            </a:r>
          </a:p>
          <a:p>
            <a:pPr eaLnBrk="1" fontAlgn="auto" hangingPunct="1">
              <a:buFont typeface="Arial" panose="020B0604020202020204" pitchFamily="34" charset="0"/>
              <a:buChar char="•"/>
              <a:defRPr/>
            </a:pPr>
            <a:r>
              <a:rPr lang="en-US" b="1" dirty="0" smtClean="0"/>
              <a:t>U.S. Presidential Libraries</a:t>
            </a:r>
          </a:p>
          <a:p>
            <a:pPr eaLnBrk="1" fontAlgn="auto" hangingPunct="1">
              <a:buFont typeface="Arial" panose="020B0604020202020204" pitchFamily="34" charset="0"/>
              <a:buChar char="•"/>
              <a:defRPr/>
            </a:pPr>
            <a:r>
              <a:rPr lang="en-US" b="1" dirty="0" smtClean="0"/>
              <a:t>Smithsonian Institution</a:t>
            </a:r>
          </a:p>
          <a:p>
            <a:pPr eaLnBrk="1" fontAlgn="auto" hangingPunct="1">
              <a:buFont typeface="Arial" panose="020B0604020202020204" pitchFamily="34" charset="0"/>
              <a:buChar char="•"/>
              <a:defRPr/>
            </a:pPr>
            <a:r>
              <a:rPr lang="en-US" b="1" dirty="0" smtClean="0"/>
              <a:t>Getty Research Institute</a:t>
            </a:r>
          </a:p>
          <a:p>
            <a:pPr eaLnBrk="1" fontAlgn="auto" hangingPunct="1">
              <a:buFont typeface="Arial" panose="020B0604020202020204" pitchFamily="34" charset="0"/>
              <a:buChar char="•"/>
              <a:defRPr/>
            </a:pPr>
            <a:r>
              <a:rPr lang="de-DE" b="1" dirty="0" smtClean="0"/>
              <a:t>Niedersächsischen </a:t>
            </a:r>
            <a:r>
              <a:rPr lang="de-DE" b="1" dirty="0"/>
              <a:t>Staats- und Universitätsbibliothek </a:t>
            </a:r>
            <a:r>
              <a:rPr lang="de-DE" b="1" dirty="0" smtClean="0"/>
              <a:t>Göttingen </a:t>
            </a:r>
          </a:p>
          <a:p>
            <a:pPr eaLnBrk="1" fontAlgn="auto" hangingPunct="1">
              <a:buFont typeface="Arial" panose="020B0604020202020204" pitchFamily="34" charset="0"/>
              <a:buChar char="•"/>
              <a:defRPr/>
            </a:pPr>
            <a:r>
              <a:rPr lang="de-DE" b="1" dirty="0" smtClean="0"/>
              <a:t>Center for Research Libaries</a:t>
            </a:r>
          </a:p>
          <a:p>
            <a:pPr eaLnBrk="1" fontAlgn="auto" hangingPunct="1">
              <a:buFont typeface="Arial" panose="020B0604020202020204" pitchFamily="34" charset="0"/>
              <a:buChar char="•"/>
              <a:defRPr/>
            </a:pPr>
            <a:r>
              <a:rPr lang="de-DE" b="1" dirty="0" smtClean="0"/>
              <a:t>National Library of Medicine</a:t>
            </a:r>
          </a:p>
          <a:p>
            <a:pPr eaLnBrk="1" fontAlgn="auto" hangingPunct="1">
              <a:buFont typeface="Arial" panose="020B0604020202020204" pitchFamily="34" charset="0"/>
              <a:buChar char="•"/>
              <a:defRPr/>
            </a:pPr>
            <a:r>
              <a:rPr lang="de-DE" b="1" dirty="0" smtClean="0"/>
              <a:t>Ethos digital theses on demand (British Library)</a:t>
            </a:r>
          </a:p>
          <a:p>
            <a:pPr marL="0" indent="0" eaLnBrk="1" fontAlgn="auto" hangingPunct="1">
              <a:buNone/>
              <a:defRPr/>
            </a:pPr>
            <a:endParaRPr lang="en-US" dirty="0" smtClean="0"/>
          </a:p>
          <a:p>
            <a:pPr marL="0" indent="0" eaLnBrk="1" fontAlgn="auto" hangingPunct="1">
              <a:buFont typeface="Arial"/>
              <a:buNone/>
              <a:defRPr/>
            </a:pPr>
            <a:endParaRPr lang="en-US" dirty="0" smtClean="0"/>
          </a:p>
        </p:txBody>
      </p:sp>
      <p:sp>
        <p:nvSpPr>
          <p:cNvPr id="5" name="Slide Number Placeholder 4"/>
          <p:cNvSpPr>
            <a:spLocks noGrp="1"/>
          </p:cNvSpPr>
          <p:nvPr>
            <p:ph type="sldNum" sz="quarter" idx="12"/>
          </p:nvPr>
        </p:nvSpPr>
        <p:spPr/>
        <p:txBody>
          <a:bodyPr/>
          <a:lstStyle/>
          <a:p>
            <a:pPr>
              <a:defRPr/>
            </a:pPr>
            <a:fld id="{D6B0AB52-D958-4D78-8997-AB3D3555BC03}" type="slidenum">
              <a:rPr lang="en-US" smtClean="0"/>
              <a:pPr>
                <a:defRPr/>
              </a:pPr>
              <a:t>16</a:t>
            </a:fld>
            <a:endParaRPr lang="en-US"/>
          </a:p>
        </p:txBody>
      </p:sp>
    </p:spTree>
    <p:extLst>
      <p:ext uri="{BB962C8B-B14F-4D97-AF65-F5344CB8AC3E}">
        <p14:creationId xmlns:p14="http://schemas.microsoft.com/office/powerpoint/2010/main" val="2986032663"/>
      </p:ext>
    </p:extLst>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0" y="457200"/>
            <a:ext cx="1629460" cy="6019800"/>
          </a:xfr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path path="circle">
              <a:fillToRect l="100000" b="100000"/>
            </a:path>
            <a:tileRect t="-100000" r="-100000"/>
          </a:gradFill>
          <a:ln>
            <a:solidFill>
              <a:srgbClr val="00B050"/>
            </a:solidFill>
          </a:ln>
        </p:spPr>
        <p:style>
          <a:lnRef idx="3">
            <a:schemeClr val="lt1"/>
          </a:lnRef>
          <a:fillRef idx="1">
            <a:schemeClr val="accent6"/>
          </a:fillRef>
          <a:effectRef idx="1">
            <a:schemeClr val="accent6"/>
          </a:effectRef>
          <a:fontRef idx="minor">
            <a:schemeClr val="lt1"/>
          </a:fontRef>
        </p:style>
        <p:txBody>
          <a:bodyPr rtlCol="0">
            <a:normAutofit/>
          </a:bodyPr>
          <a:lstStyle/>
          <a:p>
            <a:pPr algn="l" eaLnBrk="1" fontAlgn="auto" hangingPunct="1">
              <a:spcAft>
                <a:spcPts val="0"/>
              </a:spcAft>
              <a:defRPr/>
            </a:pPr>
            <a:r>
              <a:rPr lang="en-US" sz="4400" dirty="0" smtClean="0">
                <a:solidFill>
                  <a:schemeClr val="tx1">
                    <a:lumMod val="95000"/>
                    <a:lumOff val="5000"/>
                  </a:schemeClr>
                </a:solidFill>
                <a:latin typeface="+mj-lt"/>
                <a:cs typeface="Aparajita" panose="020B0604020202020204" pitchFamily="34" charset="0"/>
              </a:rPr>
              <a:t>When will it come?</a:t>
            </a:r>
            <a:r>
              <a:rPr lang="en-US" b="1" dirty="0">
                <a:solidFill>
                  <a:schemeClr val="tx1">
                    <a:lumMod val="95000"/>
                    <a:lumOff val="5000"/>
                  </a:schemeClr>
                </a:solidFill>
                <a:effectLst>
                  <a:outerShdw blurRad="38100" dist="38100" dir="2700000" algn="tl">
                    <a:srgbClr val="000000">
                      <a:alpha val="43137"/>
                    </a:srgbClr>
                  </a:outerShdw>
                </a:effectLst>
                <a:latin typeface="Aparajita" panose="020B0604020202020204" pitchFamily="34" charset="0"/>
                <a:cs typeface="Aparajita" panose="020B0604020202020204" pitchFamily="34" charset="0"/>
              </a:rPr>
              <a:t/>
            </a:r>
            <a:br>
              <a:rPr lang="en-US" b="1" dirty="0">
                <a:solidFill>
                  <a:schemeClr val="tx1">
                    <a:lumMod val="95000"/>
                    <a:lumOff val="5000"/>
                  </a:schemeClr>
                </a:solidFill>
                <a:effectLst>
                  <a:outerShdw blurRad="38100" dist="38100" dir="2700000" algn="tl">
                    <a:srgbClr val="000000">
                      <a:alpha val="43137"/>
                    </a:srgbClr>
                  </a:outerShdw>
                </a:effectLst>
                <a:latin typeface="Aparajita" panose="020B0604020202020204" pitchFamily="34" charset="0"/>
                <a:cs typeface="Aparajita" panose="020B0604020202020204" pitchFamily="34" charset="0"/>
              </a:rPr>
            </a:br>
            <a:endParaRPr lang="en-US" b="1" dirty="0">
              <a:solidFill>
                <a:schemeClr val="tx1">
                  <a:lumMod val="95000"/>
                  <a:lumOff val="5000"/>
                </a:schemeClr>
              </a:solidFill>
              <a:effectLst>
                <a:outerShdw blurRad="38100" dist="38100" dir="2700000" algn="tl">
                  <a:srgbClr val="000000">
                    <a:alpha val="43137"/>
                  </a:srgbClr>
                </a:outerShdw>
              </a:effectLst>
              <a:latin typeface="Aparajita" panose="020B0604020202020204" pitchFamily="34" charset="0"/>
              <a:cs typeface="Aparajita" panose="020B0604020202020204" pitchFamily="34" charset="0"/>
            </a:endParaRPr>
          </a:p>
        </p:txBody>
      </p:sp>
      <p:sp>
        <p:nvSpPr>
          <p:cNvPr id="8" name="Content Placeholder 7"/>
          <p:cNvSpPr>
            <a:spLocks noGrp="1"/>
          </p:cNvSpPr>
          <p:nvPr>
            <p:ph idx="1"/>
          </p:nvPr>
        </p:nvSpPr>
        <p:spPr>
          <a:xfrm>
            <a:off x="762000" y="762000"/>
            <a:ext cx="5791200" cy="5249333"/>
          </a:xfr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l="100000" b="100000"/>
            </a:path>
            <a:tileRect t="-100000" r="-100000"/>
          </a:gradFill>
        </p:spPr>
        <p:style>
          <a:lnRef idx="3">
            <a:schemeClr val="lt1"/>
          </a:lnRef>
          <a:fillRef idx="1">
            <a:schemeClr val="accent6"/>
          </a:fillRef>
          <a:effectRef idx="1">
            <a:schemeClr val="accent6"/>
          </a:effectRef>
          <a:fontRef idx="minor">
            <a:schemeClr val="lt1"/>
          </a:fontRef>
        </p:style>
        <p:txBody>
          <a:bodyPr rtlCol="0" anchor="ctr">
            <a:normAutofit fontScale="47500" lnSpcReduction="20000"/>
          </a:bodyPr>
          <a:lstStyle/>
          <a:p>
            <a:pPr marL="0" indent="0" eaLnBrk="1" fontAlgn="auto" hangingPunct="1">
              <a:buFont typeface="Arial"/>
              <a:buNone/>
              <a:defRPr/>
            </a:pPr>
            <a:endParaRPr lang="en-US" dirty="0" smtClean="0">
              <a:solidFill>
                <a:schemeClr val="tx1">
                  <a:lumMod val="95000"/>
                  <a:lumOff val="5000"/>
                </a:schemeClr>
              </a:solidFill>
            </a:endParaRPr>
          </a:p>
          <a:p>
            <a:pPr marL="0" indent="0" eaLnBrk="1" fontAlgn="auto" hangingPunct="1">
              <a:buFont typeface="Arial"/>
              <a:buNone/>
              <a:defRPr/>
            </a:pPr>
            <a:endParaRPr lang="en-US" dirty="0" smtClean="0">
              <a:solidFill>
                <a:schemeClr val="tx1">
                  <a:lumMod val="95000"/>
                  <a:lumOff val="5000"/>
                </a:schemeClr>
              </a:solidFill>
            </a:endParaRPr>
          </a:p>
          <a:p>
            <a:pPr marL="0" indent="0" eaLnBrk="1" fontAlgn="auto" hangingPunct="1">
              <a:buFont typeface="Arial"/>
              <a:buNone/>
              <a:defRPr/>
            </a:pPr>
            <a:r>
              <a:rPr lang="en-US" sz="4400" b="1" dirty="0" smtClean="0">
                <a:solidFill>
                  <a:schemeClr val="tx1">
                    <a:lumMod val="95000"/>
                    <a:lumOff val="5000"/>
                  </a:schemeClr>
                </a:solidFill>
              </a:rPr>
              <a:t>It depends on </a:t>
            </a:r>
          </a:p>
          <a:p>
            <a:pPr eaLnBrk="1" fontAlgn="auto" hangingPunct="1">
              <a:buFont typeface="Arial" panose="020B0604020202020204" pitchFamily="34" charset="0"/>
              <a:buChar char="•"/>
              <a:defRPr/>
            </a:pPr>
            <a:r>
              <a:rPr lang="en-US" sz="4400" b="1" dirty="0" smtClean="0">
                <a:solidFill>
                  <a:schemeClr val="tx1">
                    <a:lumMod val="95000"/>
                    <a:lumOff val="5000"/>
                  </a:schemeClr>
                </a:solidFill>
              </a:rPr>
              <a:t>whether the item is coming from a UC library or another country.  </a:t>
            </a:r>
          </a:p>
          <a:p>
            <a:pPr eaLnBrk="1" fontAlgn="auto" hangingPunct="1">
              <a:buFont typeface="Arial" panose="020B0604020202020204" pitchFamily="34" charset="0"/>
              <a:buChar char="•"/>
              <a:defRPr/>
            </a:pPr>
            <a:r>
              <a:rPr lang="en-US" sz="4400" b="1" dirty="0">
                <a:solidFill>
                  <a:schemeClr val="tx1">
                    <a:lumMod val="95000"/>
                    <a:lumOff val="5000"/>
                  </a:schemeClr>
                </a:solidFill>
              </a:rPr>
              <a:t>w</a:t>
            </a:r>
            <a:r>
              <a:rPr lang="en-US" sz="4400" b="1" dirty="0" smtClean="0">
                <a:solidFill>
                  <a:schemeClr val="tx1">
                    <a:lumMod val="95000"/>
                    <a:lumOff val="5000"/>
                  </a:schemeClr>
                </a:solidFill>
              </a:rPr>
              <a:t>hether it’s an electronically delivered article or a rare book from the Library of Congress</a:t>
            </a:r>
          </a:p>
          <a:p>
            <a:pPr eaLnBrk="1" fontAlgn="auto" hangingPunct="1">
              <a:buFont typeface="Arial" panose="020B0604020202020204" pitchFamily="34" charset="0"/>
              <a:buChar char="•"/>
              <a:defRPr/>
            </a:pPr>
            <a:endParaRPr lang="en-US" sz="4400" b="1" dirty="0" smtClean="0">
              <a:solidFill>
                <a:schemeClr val="tx1">
                  <a:lumMod val="95000"/>
                  <a:lumOff val="5000"/>
                </a:schemeClr>
              </a:solidFill>
            </a:endParaRPr>
          </a:p>
          <a:p>
            <a:pPr marL="0" indent="0" eaLnBrk="1" fontAlgn="auto" hangingPunct="1">
              <a:buFont typeface="Arial"/>
              <a:buNone/>
              <a:defRPr/>
            </a:pPr>
            <a:r>
              <a:rPr lang="en-US" sz="4400" b="1" dirty="0" smtClean="0">
                <a:solidFill>
                  <a:schemeClr val="tx1">
                    <a:lumMod val="95000"/>
                    <a:lumOff val="5000"/>
                  </a:schemeClr>
                </a:solidFill>
              </a:rPr>
              <a:t>If it’s at a UC campus and it’s not checked out </a:t>
            </a:r>
            <a:r>
              <a:rPr lang="en-US" sz="4400" b="1" dirty="0">
                <a:solidFill>
                  <a:schemeClr val="tx1">
                    <a:lumMod val="95000"/>
                    <a:lumOff val="5000"/>
                  </a:schemeClr>
                </a:solidFill>
              </a:rPr>
              <a:t>i</a:t>
            </a:r>
            <a:r>
              <a:rPr lang="en-US" sz="4400" b="1" dirty="0" smtClean="0">
                <a:solidFill>
                  <a:schemeClr val="tx1">
                    <a:lumMod val="95000"/>
                    <a:lumOff val="5000"/>
                  </a:schemeClr>
                </a:solidFill>
              </a:rPr>
              <a:t>t could come in a couple of days. If not, it can take longer.</a:t>
            </a:r>
          </a:p>
          <a:p>
            <a:pPr marL="0" indent="0" eaLnBrk="1" fontAlgn="auto" hangingPunct="1">
              <a:buFont typeface="Arial"/>
              <a:buNone/>
              <a:defRPr/>
            </a:pPr>
            <a:r>
              <a:rPr lang="en-US" sz="4400" b="1" dirty="0" smtClean="0">
                <a:solidFill>
                  <a:schemeClr val="tx1">
                    <a:lumMod val="95000"/>
                    <a:lumOff val="5000"/>
                  </a:schemeClr>
                </a:solidFill>
              </a:rPr>
              <a:t>Please keep in mind that we don’t stop until :</a:t>
            </a:r>
          </a:p>
          <a:p>
            <a:pPr marL="457200" indent="-457200" eaLnBrk="1" fontAlgn="auto" hangingPunct="1">
              <a:buFont typeface="Arial"/>
              <a:buAutoNum type="arabicPeriod"/>
              <a:defRPr/>
            </a:pPr>
            <a:r>
              <a:rPr lang="en-US" sz="4400" b="1" dirty="0" smtClean="0">
                <a:solidFill>
                  <a:schemeClr val="tx1">
                    <a:lumMod val="95000"/>
                    <a:lumOff val="5000"/>
                  </a:schemeClr>
                </a:solidFill>
              </a:rPr>
              <a:t>The patron cancels it</a:t>
            </a:r>
          </a:p>
          <a:p>
            <a:pPr marL="457200" indent="-457200" eaLnBrk="1" fontAlgn="auto" hangingPunct="1">
              <a:buFont typeface="Arial"/>
              <a:buAutoNum type="arabicPeriod"/>
              <a:defRPr/>
            </a:pPr>
            <a:r>
              <a:rPr lang="en-US" sz="4400" b="1" dirty="0" smtClean="0">
                <a:solidFill>
                  <a:schemeClr val="tx1">
                    <a:lumMod val="95000"/>
                    <a:lumOff val="5000"/>
                  </a:schemeClr>
                </a:solidFill>
              </a:rPr>
              <a:t>The need by date has passed, or</a:t>
            </a:r>
            <a:endParaRPr lang="en-US" sz="4400" b="1" dirty="0">
              <a:solidFill>
                <a:schemeClr val="tx1">
                  <a:lumMod val="95000"/>
                  <a:lumOff val="5000"/>
                </a:schemeClr>
              </a:solidFill>
            </a:endParaRPr>
          </a:p>
          <a:p>
            <a:pPr marL="457200" indent="-457200" eaLnBrk="1" fontAlgn="auto" hangingPunct="1">
              <a:buFont typeface="Arial"/>
              <a:buAutoNum type="arabicPeriod"/>
              <a:defRPr/>
            </a:pPr>
            <a:r>
              <a:rPr lang="en-US" sz="4400" b="1" dirty="0" smtClean="0">
                <a:solidFill>
                  <a:schemeClr val="tx1">
                    <a:lumMod val="95000"/>
                    <a:lumOff val="5000"/>
                  </a:schemeClr>
                </a:solidFill>
              </a:rPr>
              <a:t>The lender list is exhausted</a:t>
            </a:r>
          </a:p>
          <a:p>
            <a:pPr marL="457200" indent="-457200" eaLnBrk="1" fontAlgn="auto" hangingPunct="1">
              <a:buFont typeface="Arial"/>
              <a:buAutoNum type="arabicPeriod" startAt="2"/>
              <a:defRPr/>
            </a:pPr>
            <a:endParaRPr lang="en-US" dirty="0" smtClean="0">
              <a:solidFill>
                <a:schemeClr val="tx1">
                  <a:lumMod val="95000"/>
                  <a:lumOff val="5000"/>
                </a:schemeClr>
              </a:solidFill>
            </a:endParaRPr>
          </a:p>
          <a:p>
            <a:pPr eaLnBrk="1" fontAlgn="auto" hangingPunct="1">
              <a:buFont typeface="Arial"/>
              <a:buChar char="•"/>
              <a:defRPr/>
            </a:pPr>
            <a:endParaRPr lang="en-US" dirty="0" smtClean="0"/>
          </a:p>
        </p:txBody>
      </p:sp>
      <p:sp>
        <p:nvSpPr>
          <p:cNvPr id="5" name="Slide Number Placeholder 4"/>
          <p:cNvSpPr>
            <a:spLocks noGrp="1"/>
          </p:cNvSpPr>
          <p:nvPr>
            <p:ph type="sldNum" sz="quarter" idx="12"/>
          </p:nvPr>
        </p:nvSpPr>
        <p:spPr/>
        <p:txBody>
          <a:bodyPr/>
          <a:lstStyle/>
          <a:p>
            <a:pPr>
              <a:defRPr/>
            </a:pPr>
            <a:fld id="{D6B0AB52-D958-4D78-8997-AB3D3555BC03}" type="slidenum">
              <a:rPr lang="en-US" smtClean="0"/>
              <a:pPr>
                <a:defRPr/>
              </a:pPr>
              <a:t>17</a:t>
            </a:fld>
            <a:endParaRPr lang="en-US"/>
          </a:p>
        </p:txBody>
      </p:sp>
    </p:spTree>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0" y="457200"/>
            <a:ext cx="1629460" cy="6019800"/>
          </a:xfr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path path="circle">
              <a:fillToRect l="100000" b="100000"/>
            </a:path>
            <a:tileRect t="-100000" r="-100000"/>
          </a:gradFill>
          <a:ln>
            <a:solidFill>
              <a:srgbClr val="00B050"/>
            </a:solidFill>
          </a:ln>
        </p:spPr>
        <p:style>
          <a:lnRef idx="3">
            <a:schemeClr val="lt1"/>
          </a:lnRef>
          <a:fillRef idx="1">
            <a:schemeClr val="accent6"/>
          </a:fillRef>
          <a:effectRef idx="1">
            <a:schemeClr val="accent6"/>
          </a:effectRef>
          <a:fontRef idx="minor">
            <a:schemeClr val="lt1"/>
          </a:fontRef>
        </p:style>
        <p:txBody>
          <a:bodyPr rtlCol="0">
            <a:normAutofit/>
          </a:bodyPr>
          <a:lstStyle/>
          <a:p>
            <a:pPr algn="l" eaLnBrk="1" fontAlgn="auto" hangingPunct="1">
              <a:spcAft>
                <a:spcPts val="0"/>
              </a:spcAft>
              <a:defRPr/>
            </a:pPr>
            <a:r>
              <a:rPr lang="en-US" sz="3200" dirty="0" smtClean="0">
                <a:solidFill>
                  <a:schemeClr val="tx1">
                    <a:lumMod val="95000"/>
                    <a:lumOff val="5000"/>
                  </a:schemeClr>
                </a:solidFill>
                <a:latin typeface="+mj-lt"/>
                <a:cs typeface="Aparajita" panose="020B0604020202020204" pitchFamily="34" charset="0"/>
              </a:rPr>
              <a:t>How long can I have it?</a:t>
            </a:r>
            <a:br>
              <a:rPr lang="en-US" sz="3200" dirty="0" smtClean="0">
                <a:solidFill>
                  <a:schemeClr val="tx1">
                    <a:lumMod val="95000"/>
                    <a:lumOff val="5000"/>
                  </a:schemeClr>
                </a:solidFill>
                <a:latin typeface="+mj-lt"/>
                <a:cs typeface="Aparajita" panose="020B0604020202020204" pitchFamily="34" charset="0"/>
              </a:rPr>
            </a:br>
            <a:r>
              <a:rPr lang="en-US" sz="3200" dirty="0" smtClean="0">
                <a:solidFill>
                  <a:schemeClr val="tx1">
                    <a:lumMod val="95000"/>
                    <a:lumOff val="5000"/>
                  </a:schemeClr>
                </a:solidFill>
                <a:latin typeface="+mj-lt"/>
                <a:cs typeface="Aparajita" panose="020B0604020202020204" pitchFamily="34" charset="0"/>
              </a:rPr>
              <a:t>It depends …</a:t>
            </a:r>
            <a:r>
              <a:rPr lang="en-US" b="1" dirty="0">
                <a:solidFill>
                  <a:schemeClr val="tx1">
                    <a:lumMod val="95000"/>
                    <a:lumOff val="5000"/>
                  </a:schemeClr>
                </a:solidFill>
                <a:effectLst>
                  <a:outerShdw blurRad="38100" dist="38100" dir="2700000" algn="tl">
                    <a:srgbClr val="000000">
                      <a:alpha val="43137"/>
                    </a:srgbClr>
                  </a:outerShdw>
                </a:effectLst>
                <a:latin typeface="Aparajita" panose="020B0604020202020204" pitchFamily="34" charset="0"/>
                <a:cs typeface="Aparajita" panose="020B0604020202020204" pitchFamily="34" charset="0"/>
              </a:rPr>
              <a:t/>
            </a:r>
            <a:br>
              <a:rPr lang="en-US" b="1" dirty="0">
                <a:solidFill>
                  <a:schemeClr val="tx1">
                    <a:lumMod val="95000"/>
                    <a:lumOff val="5000"/>
                  </a:schemeClr>
                </a:solidFill>
                <a:effectLst>
                  <a:outerShdw blurRad="38100" dist="38100" dir="2700000" algn="tl">
                    <a:srgbClr val="000000">
                      <a:alpha val="43137"/>
                    </a:srgbClr>
                  </a:outerShdw>
                </a:effectLst>
                <a:latin typeface="Aparajita" panose="020B0604020202020204" pitchFamily="34" charset="0"/>
                <a:cs typeface="Aparajita" panose="020B0604020202020204" pitchFamily="34" charset="0"/>
              </a:rPr>
            </a:br>
            <a:endParaRPr lang="en-US" b="1" dirty="0">
              <a:solidFill>
                <a:schemeClr val="tx1">
                  <a:lumMod val="95000"/>
                  <a:lumOff val="5000"/>
                </a:schemeClr>
              </a:solidFill>
              <a:effectLst>
                <a:outerShdw blurRad="38100" dist="38100" dir="2700000" algn="tl">
                  <a:srgbClr val="000000">
                    <a:alpha val="43137"/>
                  </a:srgbClr>
                </a:outerShdw>
              </a:effectLst>
              <a:latin typeface="Aparajita" panose="020B0604020202020204" pitchFamily="34" charset="0"/>
              <a:cs typeface="Aparajita" panose="020B0604020202020204" pitchFamily="34" charset="0"/>
            </a:endParaRPr>
          </a:p>
        </p:txBody>
      </p:sp>
      <p:sp>
        <p:nvSpPr>
          <p:cNvPr id="8" name="Content Placeholder 7"/>
          <p:cNvSpPr>
            <a:spLocks noGrp="1"/>
          </p:cNvSpPr>
          <p:nvPr>
            <p:ph idx="1"/>
          </p:nvPr>
        </p:nvSpPr>
        <p:spPr>
          <a:xfrm>
            <a:off x="762000" y="762000"/>
            <a:ext cx="5791200" cy="5249333"/>
          </a:xfr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l="100000" b="100000"/>
            </a:path>
            <a:tileRect t="-100000" r="-100000"/>
          </a:gradFill>
        </p:spPr>
        <p:style>
          <a:lnRef idx="3">
            <a:schemeClr val="lt1"/>
          </a:lnRef>
          <a:fillRef idx="1">
            <a:schemeClr val="accent6"/>
          </a:fillRef>
          <a:effectRef idx="1">
            <a:schemeClr val="accent6"/>
          </a:effectRef>
          <a:fontRef idx="minor">
            <a:schemeClr val="lt1"/>
          </a:fontRef>
        </p:style>
        <p:txBody>
          <a:bodyPr rtlCol="0" anchor="ctr">
            <a:normAutofit fontScale="92500" lnSpcReduction="20000"/>
          </a:bodyPr>
          <a:lstStyle/>
          <a:p>
            <a:pPr marL="0" indent="0" eaLnBrk="1" fontAlgn="auto" hangingPunct="1">
              <a:buFont typeface="Arial"/>
              <a:buNone/>
              <a:defRPr/>
            </a:pPr>
            <a:endParaRPr lang="en-US" dirty="0" smtClean="0">
              <a:solidFill>
                <a:schemeClr val="tx1">
                  <a:lumMod val="95000"/>
                  <a:lumOff val="5000"/>
                </a:schemeClr>
              </a:solidFill>
            </a:endParaRPr>
          </a:p>
          <a:p>
            <a:pPr eaLnBrk="1" fontAlgn="auto" hangingPunct="1">
              <a:buFont typeface="Arial"/>
              <a:buChar char="•"/>
              <a:defRPr/>
            </a:pPr>
            <a:r>
              <a:rPr lang="en-US" sz="3200" dirty="0" smtClean="0">
                <a:solidFill>
                  <a:schemeClr val="tx1">
                    <a:lumMod val="95000"/>
                    <a:lumOff val="5000"/>
                  </a:schemeClr>
                </a:solidFill>
              </a:rPr>
              <a:t>UC’s Main library items loan for </a:t>
            </a:r>
            <a:r>
              <a:rPr lang="en-US" sz="3200" dirty="0">
                <a:solidFill>
                  <a:schemeClr val="tx1">
                    <a:lumMod val="95000"/>
                    <a:lumOff val="5000"/>
                  </a:schemeClr>
                </a:solidFill>
              </a:rPr>
              <a:t>2 </a:t>
            </a:r>
            <a:r>
              <a:rPr lang="en-US" sz="3200" dirty="0" smtClean="0">
                <a:solidFill>
                  <a:schemeClr val="tx1">
                    <a:lumMod val="95000"/>
                    <a:lumOff val="5000"/>
                  </a:schemeClr>
                </a:solidFill>
              </a:rPr>
              <a:t>months and  SRLF for </a:t>
            </a:r>
            <a:r>
              <a:rPr lang="en-US" sz="3200" dirty="0">
                <a:solidFill>
                  <a:schemeClr val="tx1">
                    <a:lumMod val="95000"/>
                    <a:lumOff val="5000"/>
                  </a:schemeClr>
                </a:solidFill>
              </a:rPr>
              <a:t>6 </a:t>
            </a:r>
            <a:r>
              <a:rPr lang="en-US" sz="3200" dirty="0" smtClean="0">
                <a:solidFill>
                  <a:schemeClr val="tx1">
                    <a:lumMod val="95000"/>
                    <a:lumOff val="5000"/>
                  </a:schemeClr>
                </a:solidFill>
              </a:rPr>
              <a:t>months, renewals allowed</a:t>
            </a:r>
          </a:p>
          <a:p>
            <a:pPr eaLnBrk="1" fontAlgn="auto" hangingPunct="1">
              <a:buFont typeface="Arial"/>
              <a:buChar char="•"/>
              <a:defRPr/>
            </a:pPr>
            <a:r>
              <a:rPr lang="en-US" sz="3200" dirty="0" smtClean="0">
                <a:solidFill>
                  <a:schemeClr val="tx1">
                    <a:lumMod val="95000"/>
                    <a:lumOff val="5000"/>
                  </a:schemeClr>
                </a:solidFill>
              </a:rPr>
              <a:t>Non UC items loans are typically 3-4 weeks for ALL patrons, </a:t>
            </a:r>
            <a:r>
              <a:rPr lang="en-US" sz="3200" b="1" dirty="0" smtClean="0">
                <a:solidFill>
                  <a:schemeClr val="tx1">
                    <a:lumMod val="95000"/>
                    <a:lumOff val="5000"/>
                  </a:schemeClr>
                </a:solidFill>
              </a:rPr>
              <a:t>regardless of patron type</a:t>
            </a:r>
          </a:p>
          <a:p>
            <a:pPr marL="0" indent="0" eaLnBrk="1" fontAlgn="auto" hangingPunct="1">
              <a:buNone/>
              <a:defRPr/>
            </a:pPr>
            <a:endParaRPr lang="en-US" sz="3200" b="1" dirty="0" smtClean="0">
              <a:solidFill>
                <a:schemeClr val="tx1">
                  <a:lumMod val="95000"/>
                  <a:lumOff val="5000"/>
                </a:schemeClr>
              </a:solidFill>
            </a:endParaRPr>
          </a:p>
          <a:p>
            <a:pPr marL="0" indent="0" eaLnBrk="1" fontAlgn="auto" hangingPunct="1">
              <a:buNone/>
              <a:defRPr/>
            </a:pPr>
            <a:r>
              <a:rPr lang="en-US" sz="3200" dirty="0" smtClean="0">
                <a:solidFill>
                  <a:schemeClr val="tx1">
                    <a:lumMod val="95000"/>
                    <a:lumOff val="5000"/>
                  </a:schemeClr>
                </a:solidFill>
              </a:rPr>
              <a:t>In general the lender dictates the due date and possible restrictions.  1 – 2 week due dates, especially for DVD’s can happen!</a:t>
            </a:r>
          </a:p>
          <a:p>
            <a:pPr eaLnBrk="1" fontAlgn="auto" hangingPunct="1">
              <a:buFont typeface="Arial"/>
              <a:buChar char="•"/>
              <a:defRPr/>
            </a:pPr>
            <a:endParaRPr lang="en-US" dirty="0">
              <a:solidFill>
                <a:schemeClr val="tx1">
                  <a:lumMod val="95000"/>
                  <a:lumOff val="5000"/>
                </a:schemeClr>
              </a:solidFill>
            </a:endParaRPr>
          </a:p>
          <a:p>
            <a:pPr marL="0" indent="0" eaLnBrk="1" fontAlgn="auto" hangingPunct="1">
              <a:buFont typeface="Arial"/>
              <a:buNone/>
              <a:defRPr/>
            </a:pPr>
            <a:endParaRPr lang="en-US" dirty="0" smtClean="0">
              <a:solidFill>
                <a:schemeClr val="tx1">
                  <a:lumMod val="95000"/>
                  <a:lumOff val="5000"/>
                </a:schemeClr>
              </a:solidFill>
            </a:endParaRPr>
          </a:p>
        </p:txBody>
      </p:sp>
      <p:sp>
        <p:nvSpPr>
          <p:cNvPr id="5" name="Slide Number Placeholder 4"/>
          <p:cNvSpPr>
            <a:spLocks noGrp="1"/>
          </p:cNvSpPr>
          <p:nvPr>
            <p:ph type="sldNum" sz="quarter" idx="12"/>
          </p:nvPr>
        </p:nvSpPr>
        <p:spPr/>
        <p:txBody>
          <a:bodyPr/>
          <a:lstStyle/>
          <a:p>
            <a:pPr>
              <a:defRPr/>
            </a:pPr>
            <a:fld id="{D6B0AB52-D958-4D78-8997-AB3D3555BC03}" type="slidenum">
              <a:rPr lang="en-US" smtClean="0"/>
              <a:pPr>
                <a:defRPr/>
              </a:pPr>
              <a:t>18</a:t>
            </a:fld>
            <a:endParaRPr lang="en-US"/>
          </a:p>
        </p:txBody>
      </p:sp>
    </p:spTree>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140" y="457199"/>
            <a:ext cx="2086660" cy="6019800"/>
          </a:xfrm>
        </p:spPr>
        <p:style>
          <a:lnRef idx="1">
            <a:schemeClr val="accent5"/>
          </a:lnRef>
          <a:fillRef idx="2">
            <a:schemeClr val="accent5"/>
          </a:fillRef>
          <a:effectRef idx="1">
            <a:schemeClr val="accent5"/>
          </a:effectRef>
          <a:fontRef idx="minor">
            <a:schemeClr val="dk1"/>
          </a:fontRef>
        </p:style>
        <p:txBody>
          <a:bodyPr rtlCol="0">
            <a:normAutofit/>
          </a:bodyPr>
          <a:lstStyle/>
          <a:p>
            <a:pPr algn="l" eaLnBrk="1" fontAlgn="auto" hangingPunct="1">
              <a:spcAft>
                <a:spcPts val="0"/>
              </a:spcAft>
              <a:defRPr/>
            </a:pPr>
            <a:r>
              <a:rPr lang="en-US" sz="3200" b="1" dirty="0" smtClean="0">
                <a:solidFill>
                  <a:schemeClr val="tx1">
                    <a:lumMod val="95000"/>
                    <a:lumOff val="5000"/>
                  </a:schemeClr>
                </a:solidFill>
                <a:latin typeface="+mj-lt"/>
                <a:cs typeface="Aparajita" panose="020B0604020202020204" pitchFamily="34" charset="0"/>
              </a:rPr>
              <a:t>Renewals?</a:t>
            </a:r>
            <a:r>
              <a:rPr lang="en-US" b="1" dirty="0">
                <a:solidFill>
                  <a:schemeClr val="tx1">
                    <a:lumMod val="95000"/>
                    <a:lumOff val="5000"/>
                  </a:schemeClr>
                </a:solidFill>
                <a:effectLst>
                  <a:outerShdw blurRad="38100" dist="38100" dir="2700000" algn="tl">
                    <a:srgbClr val="000000">
                      <a:alpha val="43137"/>
                    </a:srgbClr>
                  </a:outerShdw>
                </a:effectLst>
                <a:latin typeface="Aparajita" panose="020B0604020202020204" pitchFamily="34" charset="0"/>
                <a:cs typeface="Aparajita" panose="020B0604020202020204" pitchFamily="34" charset="0"/>
              </a:rPr>
              <a:t/>
            </a:r>
            <a:br>
              <a:rPr lang="en-US" b="1" dirty="0">
                <a:solidFill>
                  <a:schemeClr val="tx1">
                    <a:lumMod val="95000"/>
                    <a:lumOff val="5000"/>
                  </a:schemeClr>
                </a:solidFill>
                <a:effectLst>
                  <a:outerShdw blurRad="38100" dist="38100" dir="2700000" algn="tl">
                    <a:srgbClr val="000000">
                      <a:alpha val="43137"/>
                    </a:srgbClr>
                  </a:outerShdw>
                </a:effectLst>
                <a:latin typeface="Aparajita" panose="020B0604020202020204" pitchFamily="34" charset="0"/>
                <a:cs typeface="Aparajita" panose="020B0604020202020204" pitchFamily="34" charset="0"/>
              </a:rPr>
            </a:br>
            <a:endParaRPr lang="en-US" b="1" dirty="0">
              <a:solidFill>
                <a:schemeClr val="tx1">
                  <a:lumMod val="95000"/>
                  <a:lumOff val="5000"/>
                </a:schemeClr>
              </a:solidFill>
              <a:effectLst>
                <a:outerShdw blurRad="38100" dist="38100" dir="2700000" algn="tl">
                  <a:srgbClr val="000000">
                    <a:alpha val="43137"/>
                  </a:srgbClr>
                </a:outerShdw>
              </a:effectLst>
              <a:latin typeface="Aparajita" panose="020B0604020202020204" pitchFamily="34" charset="0"/>
              <a:cs typeface="Aparajita" panose="020B0604020202020204" pitchFamily="34" charset="0"/>
            </a:endParaRPr>
          </a:p>
        </p:txBody>
      </p:sp>
      <p:sp>
        <p:nvSpPr>
          <p:cNvPr id="8" name="Content Placeholder 7"/>
          <p:cNvSpPr>
            <a:spLocks noGrp="1"/>
          </p:cNvSpPr>
          <p:nvPr>
            <p:ph idx="1"/>
          </p:nvPr>
        </p:nvSpPr>
        <p:spPr>
          <a:xfrm>
            <a:off x="2667000" y="457198"/>
            <a:ext cx="5537200" cy="6019801"/>
          </a:xfrm>
          <a:solidFill>
            <a:schemeClr val="accent5">
              <a:lumMod val="60000"/>
              <a:lumOff val="40000"/>
            </a:schemeClr>
          </a:solidFill>
        </p:spPr>
        <p:style>
          <a:lnRef idx="3">
            <a:schemeClr val="lt1"/>
          </a:lnRef>
          <a:fillRef idx="1">
            <a:schemeClr val="accent6"/>
          </a:fillRef>
          <a:effectRef idx="1">
            <a:schemeClr val="accent6"/>
          </a:effectRef>
          <a:fontRef idx="minor">
            <a:schemeClr val="lt1"/>
          </a:fontRef>
        </p:style>
        <p:txBody>
          <a:bodyPr anchor="ctr">
            <a:noAutofit/>
          </a:bodyPr>
          <a:lstStyle/>
          <a:p>
            <a:pPr eaLnBrk="1" hangingPunct="1"/>
            <a:r>
              <a:rPr lang="en-US" sz="2800" dirty="0" smtClean="0">
                <a:solidFill>
                  <a:schemeClr val="tx1"/>
                </a:solidFill>
              </a:rPr>
              <a:t>Yes! Patrons should request a renewal directly from their My ILL account.</a:t>
            </a:r>
          </a:p>
          <a:p>
            <a:pPr eaLnBrk="1" hangingPunct="1"/>
            <a:r>
              <a:rPr lang="en-US" sz="2800" dirty="0" smtClean="0">
                <a:solidFill>
                  <a:schemeClr val="tx1"/>
                </a:solidFill>
              </a:rPr>
              <a:t>The renewal is not instant.  We will contact the lender on their behalf and then either send an e-mail with the new due date, or inform them that the lender has denied the renewal.</a:t>
            </a:r>
          </a:p>
          <a:p>
            <a:pPr eaLnBrk="1" hangingPunct="1"/>
            <a:r>
              <a:rPr lang="en-US" b="1" dirty="0" smtClean="0">
                <a:solidFill>
                  <a:schemeClr val="tx1"/>
                </a:solidFill>
              </a:rPr>
              <a:t>My ILL </a:t>
            </a:r>
            <a:r>
              <a:rPr lang="en-US" dirty="0">
                <a:solidFill>
                  <a:schemeClr val="tx1"/>
                </a:solidFill>
              </a:rPr>
              <a:t>:</a:t>
            </a:r>
            <a:endParaRPr lang="en-US" dirty="0" smtClean="0">
              <a:solidFill>
                <a:schemeClr val="tx1"/>
              </a:solidFill>
            </a:endParaRPr>
          </a:p>
          <a:p>
            <a:pPr eaLnBrk="1" hangingPunct="1">
              <a:buFont typeface="Arial" charset="0"/>
              <a:buNone/>
            </a:pPr>
            <a:r>
              <a:rPr lang="en-US" dirty="0" smtClean="0">
                <a:solidFill>
                  <a:schemeClr val="tx1"/>
                </a:solidFill>
              </a:rPr>
              <a:t>	</a:t>
            </a:r>
            <a:r>
              <a:rPr lang="en-US" b="1" dirty="0" smtClean="0">
                <a:solidFill>
                  <a:schemeClr val="tx1"/>
                </a:solidFill>
                <a:hlinkClick r:id="rId2"/>
              </a:rPr>
              <a:t>https://ucill.vdxhost.com/zportal/zengine?VDXaction=LoginPage</a:t>
            </a:r>
            <a:endParaRPr lang="en-US" b="1" dirty="0" smtClean="0">
              <a:solidFill>
                <a:schemeClr val="tx1"/>
              </a:solidFill>
            </a:endParaRPr>
          </a:p>
        </p:txBody>
      </p:sp>
      <p:sp>
        <p:nvSpPr>
          <p:cNvPr id="5" name="Slide Number Placeholder 4"/>
          <p:cNvSpPr>
            <a:spLocks noGrp="1"/>
          </p:cNvSpPr>
          <p:nvPr>
            <p:ph type="sldNum" sz="quarter" idx="12"/>
          </p:nvPr>
        </p:nvSpPr>
        <p:spPr/>
        <p:txBody>
          <a:bodyPr/>
          <a:lstStyle/>
          <a:p>
            <a:pPr>
              <a:defRPr/>
            </a:pPr>
            <a:fld id="{D6B0AB52-D958-4D78-8997-AB3D3555BC03}" type="slidenum">
              <a:rPr lang="en-US" smtClean="0"/>
              <a:pPr>
                <a:defRPr/>
              </a:pPr>
              <a:t>19</a:t>
            </a:fld>
            <a:endParaRPr lang="en-US"/>
          </a:p>
        </p:txBody>
      </p:sp>
    </p:spTree>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338" y="533401"/>
            <a:ext cx="6799262" cy="990600"/>
          </a:xfrm>
        </p:spPr>
        <p:style>
          <a:lnRef idx="1">
            <a:schemeClr val="accent2"/>
          </a:lnRef>
          <a:fillRef idx="2">
            <a:schemeClr val="accent2"/>
          </a:fillRef>
          <a:effectRef idx="1">
            <a:schemeClr val="accent2"/>
          </a:effectRef>
          <a:fontRef idx="minor">
            <a:schemeClr val="dk1"/>
          </a:fontRef>
        </p:style>
        <p:txBody>
          <a:bodyPr/>
          <a:lstStyle/>
          <a:p>
            <a:r>
              <a:rPr lang="en-US" dirty="0" smtClean="0"/>
              <a:t>IBS Staff contact info</a:t>
            </a:r>
            <a:endParaRPr lang="en-US" dirty="0"/>
          </a:p>
        </p:txBody>
      </p:sp>
      <p:sp>
        <p:nvSpPr>
          <p:cNvPr id="3" name="Content Placeholder 2"/>
          <p:cNvSpPr>
            <a:spLocks noGrp="1"/>
          </p:cNvSpPr>
          <p:nvPr>
            <p:ph idx="1"/>
          </p:nvPr>
        </p:nvSpPr>
        <p:spPr>
          <a:xfrm>
            <a:off x="1176338" y="1828799"/>
            <a:ext cx="6799262" cy="4411663"/>
          </a:xfrm>
        </p:spPr>
        <p:style>
          <a:lnRef idx="1">
            <a:schemeClr val="accent6"/>
          </a:lnRef>
          <a:fillRef idx="1001">
            <a:schemeClr val="lt1"/>
          </a:fillRef>
          <a:effectRef idx="1">
            <a:schemeClr val="accent6"/>
          </a:effectRef>
          <a:fontRef idx="minor">
            <a:schemeClr val="dk1"/>
          </a:fontRef>
        </p:style>
        <p:txBody>
          <a:bodyPr/>
          <a:lstStyle/>
          <a:p>
            <a:pPr marL="0" indent="0">
              <a:buNone/>
            </a:pPr>
            <a:r>
              <a:rPr lang="en-US" dirty="0" smtClean="0"/>
              <a:t>Elissa </a:t>
            </a:r>
            <a:r>
              <a:rPr lang="en-US" dirty="0" err="1" smtClean="0"/>
              <a:t>Mondschein</a:t>
            </a:r>
            <a:r>
              <a:rPr lang="en-US" dirty="0" smtClean="0"/>
              <a:t>	510-643-6152</a:t>
            </a:r>
          </a:p>
          <a:p>
            <a:pPr marL="0" indent="0">
              <a:buNone/>
            </a:pPr>
            <a:r>
              <a:rPr lang="en-US" dirty="0" smtClean="0"/>
              <a:t>Maureen Davis		510-642-7366</a:t>
            </a:r>
          </a:p>
          <a:p>
            <a:pPr marL="0" indent="0">
              <a:buNone/>
            </a:pPr>
            <a:r>
              <a:rPr lang="en-US" dirty="0" err="1" smtClean="0"/>
              <a:t>Duc</a:t>
            </a:r>
            <a:r>
              <a:rPr lang="en-US" dirty="0" smtClean="0"/>
              <a:t> Tran			510-642-7365</a:t>
            </a:r>
          </a:p>
          <a:p>
            <a:pPr marL="0" indent="0">
              <a:buNone/>
            </a:pPr>
            <a:r>
              <a:rPr lang="en-US" dirty="0" smtClean="0"/>
              <a:t>Kristen Van Vliet	510-642-2538</a:t>
            </a:r>
          </a:p>
          <a:p>
            <a:pPr marL="0" indent="0">
              <a:buNone/>
            </a:pPr>
            <a:r>
              <a:rPr lang="en-US" dirty="0" smtClean="0"/>
              <a:t>Department email: </a:t>
            </a:r>
            <a:r>
              <a:rPr lang="en-US" dirty="0" smtClean="0">
                <a:hlinkClick r:id="rId2"/>
              </a:rPr>
              <a:t>cuy@lib.berkeley.edu </a:t>
            </a:r>
            <a:endParaRPr lang="en-US" dirty="0" smtClean="0"/>
          </a:p>
          <a:p>
            <a:pPr marL="0" indent="0">
              <a:buNone/>
            </a:pPr>
            <a:r>
              <a:rPr lang="en-US" dirty="0" smtClean="0"/>
              <a:t>Website, which includes links to our </a:t>
            </a:r>
            <a:r>
              <a:rPr lang="en-US" dirty="0" err="1" smtClean="0"/>
              <a:t>webforms</a:t>
            </a:r>
            <a:r>
              <a:rPr lang="en-US" dirty="0" smtClean="0"/>
              <a:t> and MYILL:</a:t>
            </a:r>
          </a:p>
          <a:p>
            <a:pPr marL="0" indent="0">
              <a:buNone/>
            </a:pPr>
            <a:r>
              <a:rPr lang="en-US" dirty="0" smtClean="0"/>
              <a:t> </a:t>
            </a:r>
            <a:r>
              <a:rPr lang="en-US" dirty="0" smtClean="0">
                <a:hlinkClick r:id="rId3"/>
              </a:rPr>
              <a:t>http://www.lib.berkeley.edu/using-the-libraries/interlibrary-loan-borrowing</a:t>
            </a:r>
            <a:endParaRPr lang="en-US" dirty="0" smtClean="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D6B0AB52-D958-4D78-8997-AB3D3555BC03}" type="slidenum">
              <a:rPr lang="en-US" smtClean="0"/>
              <a:pPr>
                <a:defRPr/>
              </a:pPr>
              <a:t>2</a:t>
            </a:fld>
            <a:endParaRPr lang="en-US"/>
          </a:p>
        </p:txBody>
      </p:sp>
    </p:spTree>
    <p:extLst>
      <p:ext uri="{BB962C8B-B14F-4D97-AF65-F5344CB8AC3E}">
        <p14:creationId xmlns:p14="http://schemas.microsoft.com/office/powerpoint/2010/main" val="21427688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2188" y="456903"/>
            <a:ext cx="2358926" cy="6020097"/>
          </a:xfrm>
          <a:solidFill>
            <a:schemeClr val="accent4">
              <a:lumMod val="60000"/>
              <a:lumOff val="40000"/>
            </a:schemeClr>
          </a:solidFill>
          <a:ln>
            <a:solidFill>
              <a:schemeClr val="accent5">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ormAutofit/>
          </a:bodyPr>
          <a:lstStyle/>
          <a:p>
            <a:pPr algn="l" eaLnBrk="1" fontAlgn="auto" hangingPunct="1">
              <a:spcAft>
                <a:spcPts val="0"/>
              </a:spcAft>
              <a:defRPr/>
            </a:pPr>
            <a:r>
              <a:rPr lang="en-US" sz="4500" dirty="0">
                <a:solidFill>
                  <a:schemeClr val="tx1">
                    <a:lumMod val="95000"/>
                    <a:lumOff val="5000"/>
                  </a:schemeClr>
                </a:solidFill>
                <a:latin typeface="+mj-lt"/>
                <a:cs typeface="Aparajita" panose="020B0604020202020204" pitchFamily="34" charset="0"/>
              </a:rPr>
              <a:t>Blocks, Recalls</a:t>
            </a:r>
            <a:br>
              <a:rPr lang="en-US" sz="4500" dirty="0">
                <a:solidFill>
                  <a:schemeClr val="tx1">
                    <a:lumMod val="95000"/>
                    <a:lumOff val="5000"/>
                  </a:schemeClr>
                </a:solidFill>
                <a:latin typeface="+mj-lt"/>
                <a:cs typeface="Aparajita" panose="020B0604020202020204" pitchFamily="34" charset="0"/>
              </a:rPr>
            </a:br>
            <a:r>
              <a:rPr lang="en-US" sz="4500" dirty="0">
                <a:solidFill>
                  <a:schemeClr val="tx1">
                    <a:lumMod val="95000"/>
                    <a:lumOff val="5000"/>
                  </a:schemeClr>
                </a:solidFill>
                <a:latin typeface="+mj-lt"/>
                <a:cs typeface="Aparajita" panose="020B0604020202020204" pitchFamily="34" charset="0"/>
              </a:rPr>
              <a:t>&amp;</a:t>
            </a:r>
            <a:br>
              <a:rPr lang="en-US" sz="4500" dirty="0">
                <a:solidFill>
                  <a:schemeClr val="tx1">
                    <a:lumMod val="95000"/>
                    <a:lumOff val="5000"/>
                  </a:schemeClr>
                </a:solidFill>
                <a:latin typeface="+mj-lt"/>
                <a:cs typeface="Aparajita" panose="020B0604020202020204" pitchFamily="34" charset="0"/>
              </a:rPr>
            </a:br>
            <a:r>
              <a:rPr lang="en-US" sz="4500" dirty="0" err="1">
                <a:solidFill>
                  <a:schemeClr val="tx1">
                    <a:lumMod val="95000"/>
                    <a:lumOff val="5000"/>
                  </a:schemeClr>
                </a:solidFill>
                <a:latin typeface="+mj-lt"/>
                <a:cs typeface="Aparajita" panose="020B0604020202020204" pitchFamily="34" charset="0"/>
              </a:rPr>
              <a:t>Overdues</a:t>
            </a:r>
            <a:r>
              <a:rPr lang="en-US" b="1" dirty="0">
                <a:solidFill>
                  <a:schemeClr val="tx1">
                    <a:lumMod val="95000"/>
                    <a:lumOff val="5000"/>
                  </a:schemeClr>
                </a:solidFill>
                <a:effectLst>
                  <a:outerShdw blurRad="38100" dist="38100" dir="2700000" algn="tl">
                    <a:srgbClr val="000000">
                      <a:alpha val="43137"/>
                    </a:srgbClr>
                  </a:outerShdw>
                </a:effectLst>
                <a:latin typeface="Aparajita" panose="020B0604020202020204" pitchFamily="34" charset="0"/>
                <a:cs typeface="Aparajita" panose="020B0604020202020204" pitchFamily="34" charset="0"/>
              </a:rPr>
              <a:t/>
            </a:r>
            <a:br>
              <a:rPr lang="en-US" b="1" dirty="0">
                <a:solidFill>
                  <a:schemeClr val="tx1">
                    <a:lumMod val="95000"/>
                    <a:lumOff val="5000"/>
                  </a:schemeClr>
                </a:solidFill>
                <a:effectLst>
                  <a:outerShdw blurRad="38100" dist="38100" dir="2700000" algn="tl">
                    <a:srgbClr val="000000">
                      <a:alpha val="43137"/>
                    </a:srgbClr>
                  </a:outerShdw>
                </a:effectLst>
                <a:latin typeface="Aparajita" panose="020B0604020202020204" pitchFamily="34" charset="0"/>
                <a:cs typeface="Aparajita" panose="020B0604020202020204" pitchFamily="34" charset="0"/>
              </a:rPr>
            </a:br>
            <a:endParaRPr lang="en-US" b="1" dirty="0">
              <a:solidFill>
                <a:schemeClr val="tx1">
                  <a:lumMod val="95000"/>
                  <a:lumOff val="5000"/>
                </a:schemeClr>
              </a:solidFill>
              <a:effectLst>
                <a:outerShdw blurRad="38100" dist="38100" dir="2700000" algn="tl">
                  <a:srgbClr val="000000">
                    <a:alpha val="43137"/>
                  </a:srgbClr>
                </a:outerShdw>
              </a:effectLst>
              <a:latin typeface="Aparajita" panose="020B0604020202020204" pitchFamily="34" charset="0"/>
              <a:cs typeface="Aparajita" panose="020B0604020202020204" pitchFamily="34" charset="0"/>
            </a:endParaRPr>
          </a:p>
        </p:txBody>
      </p:sp>
      <p:sp>
        <p:nvSpPr>
          <p:cNvPr id="8" name="Content Placeholder 7"/>
          <p:cNvSpPr>
            <a:spLocks noGrp="1"/>
          </p:cNvSpPr>
          <p:nvPr>
            <p:ph idx="1"/>
          </p:nvPr>
        </p:nvSpPr>
        <p:spPr>
          <a:xfrm>
            <a:off x="714375" y="685800"/>
            <a:ext cx="5076825" cy="5410200"/>
          </a:xfrm>
          <a:solidFill>
            <a:schemeClr val="accent5">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normAutofit fontScale="25000" lnSpcReduction="20000"/>
          </a:bodyPr>
          <a:lstStyle/>
          <a:p>
            <a:pPr lvl="0" eaLnBrk="1" fontAlgn="auto" hangingPunct="1">
              <a:buClr>
                <a:srgbClr val="AB946B"/>
              </a:buClr>
              <a:buFont typeface="Arial" panose="020B0604020202020204" pitchFamily="34" charset="0"/>
              <a:buChar char="•"/>
              <a:defRPr/>
            </a:pPr>
            <a:r>
              <a:rPr lang="en-US" sz="11200" dirty="0">
                <a:solidFill>
                  <a:prstClr val="black"/>
                </a:solidFill>
              </a:rPr>
              <a:t>We send two overdue emails to patrons</a:t>
            </a:r>
          </a:p>
          <a:p>
            <a:pPr lvl="0" eaLnBrk="1" fontAlgn="auto" hangingPunct="1">
              <a:buClr>
                <a:srgbClr val="AB946B"/>
              </a:buClr>
              <a:buFont typeface="Arial" panose="020B0604020202020204" pitchFamily="34" charset="0"/>
              <a:buChar char="•"/>
              <a:defRPr/>
            </a:pPr>
            <a:r>
              <a:rPr lang="en-US" sz="11200" dirty="0" smtClean="0">
                <a:solidFill>
                  <a:prstClr val="black"/>
                </a:solidFill>
              </a:rPr>
              <a:t>If </a:t>
            </a:r>
            <a:r>
              <a:rPr lang="en-US" sz="11200" dirty="0">
                <a:solidFill>
                  <a:prstClr val="black"/>
                </a:solidFill>
              </a:rPr>
              <a:t>the book is not returned we email a block notification, and their record is blocked in Millennium</a:t>
            </a:r>
          </a:p>
          <a:p>
            <a:pPr lvl="0" eaLnBrk="1" fontAlgn="auto" hangingPunct="1">
              <a:buClr>
                <a:srgbClr val="AB946B"/>
              </a:buClr>
              <a:buFont typeface="Arial" panose="020B0604020202020204" pitchFamily="34" charset="0"/>
              <a:buChar char="•"/>
              <a:defRPr/>
            </a:pPr>
            <a:r>
              <a:rPr lang="en-US" sz="11200" dirty="0" smtClean="0">
                <a:solidFill>
                  <a:prstClr val="black"/>
                </a:solidFill>
              </a:rPr>
              <a:t>It </a:t>
            </a:r>
            <a:r>
              <a:rPr lang="en-US" sz="11200" dirty="0">
                <a:solidFill>
                  <a:prstClr val="black"/>
                </a:solidFill>
              </a:rPr>
              <a:t>is the same process for recalled items except we only send one email alert before the patron is blocked</a:t>
            </a:r>
          </a:p>
        </p:txBody>
      </p:sp>
    </p:spTree>
    <p:extLst>
      <p:ext uri="{BB962C8B-B14F-4D97-AF65-F5344CB8AC3E}">
        <p14:creationId xmlns:p14="http://schemas.microsoft.com/office/powerpoint/2010/main" val="233226351"/>
      </p:ext>
    </p:extLst>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p:cNvSpPr>
          <p:nvPr>
            <p:ph type="title" idx="4294967295"/>
          </p:nvPr>
        </p:nvSpPr>
        <p:spPr>
          <a:xfrm>
            <a:off x="1176338" y="796924"/>
            <a:ext cx="6799262" cy="1031874"/>
          </a:xfrm>
        </p:spPr>
        <p:txBody>
          <a:bodyPr/>
          <a:lstStyle/>
          <a:p>
            <a:r>
              <a:rPr lang="en-US" dirty="0" smtClean="0">
                <a:ln>
                  <a:noFill/>
                </a:ln>
              </a:rPr>
              <a:t>How can I involve others in the fun?</a:t>
            </a:r>
          </a:p>
        </p:txBody>
      </p:sp>
      <p:sp>
        <p:nvSpPr>
          <p:cNvPr id="47106" name="Rectangle 3"/>
          <p:cNvSpPr>
            <a:spLocks noGrp="1"/>
          </p:cNvSpPr>
          <p:nvPr>
            <p:ph type="body" idx="4294967295"/>
          </p:nvPr>
        </p:nvSpPr>
        <p:spPr>
          <a:xfrm>
            <a:off x="896937" y="1828799"/>
            <a:ext cx="7358063" cy="4411663"/>
          </a:xfrm>
        </p:spPr>
        <p:txBody>
          <a:bodyPr/>
          <a:lstStyle/>
          <a:p>
            <a:endParaRPr lang="en-US" b="1" dirty="0" smtClean="0"/>
          </a:p>
          <a:p>
            <a:r>
              <a:rPr lang="en-US" b="1" dirty="0" smtClean="0"/>
              <a:t>Can someone else place my orders for me? </a:t>
            </a:r>
            <a:endParaRPr lang="en-US" dirty="0" smtClean="0"/>
          </a:p>
          <a:p>
            <a:pPr>
              <a:buFont typeface="Arial" charset="0"/>
              <a:buNone/>
            </a:pPr>
            <a:r>
              <a:rPr lang="en-US" dirty="0" smtClean="0"/>
              <a:t>Yes, if they have a proxy card.  Proxy borrowers cannot order via the WEB.  WE encourage people to get a proxy card if they are acting as a research assistant.</a:t>
            </a:r>
          </a:p>
          <a:p>
            <a:r>
              <a:rPr lang="en-US" b="1" dirty="0" smtClean="0"/>
              <a:t>Can someone else pick up my material once it arrives?</a:t>
            </a:r>
          </a:p>
          <a:p>
            <a:pPr>
              <a:buFont typeface="Arial" charset="0"/>
              <a:buNone/>
            </a:pPr>
            <a:r>
              <a:rPr lang="en-US" dirty="0" smtClean="0"/>
              <a:t>Yes, anyone can pick up and sign for your material.  They do not need your library card or any form of written permission</a:t>
            </a:r>
          </a:p>
          <a:p>
            <a:pPr>
              <a:buFont typeface="Arial" charset="0"/>
              <a:buNone/>
            </a:pPr>
            <a:endParaRPr lang="en-US" dirty="0" smtClean="0"/>
          </a:p>
        </p:txBody>
      </p:sp>
      <p:sp>
        <p:nvSpPr>
          <p:cNvPr id="2" name="Slide Number Placeholder 1"/>
          <p:cNvSpPr>
            <a:spLocks noGrp="1"/>
          </p:cNvSpPr>
          <p:nvPr>
            <p:ph type="sldNum" sz="quarter" idx="12"/>
          </p:nvPr>
        </p:nvSpPr>
        <p:spPr/>
        <p:txBody>
          <a:bodyPr/>
          <a:lstStyle/>
          <a:p>
            <a:pPr>
              <a:defRPr/>
            </a:pPr>
            <a:fld id="{51890CC6-EC63-4F60-A38D-58E5489773D5}" type="slidenum">
              <a:rPr lang="en-US" smtClean="0"/>
              <a:pPr>
                <a:defRPr/>
              </a:pPr>
              <a:t>21</a:t>
            </a:fld>
            <a:endParaRPr lang="en-US"/>
          </a:p>
        </p:txBody>
      </p:sp>
    </p:spTree>
    <p:extLst>
      <p:ext uri="{BB962C8B-B14F-4D97-AF65-F5344CB8AC3E}">
        <p14:creationId xmlns:p14="http://schemas.microsoft.com/office/powerpoint/2010/main" val="16873006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1071563" y="686099"/>
            <a:ext cx="7143750" cy="1067097"/>
          </a:xfrm>
          <a:gradFill rotWithShape="1">
            <a:gsLst>
              <a:gs pos="0">
                <a:srgbClr val="FFDE80"/>
              </a:gs>
              <a:gs pos="50000">
                <a:srgbClr val="FFE8B3"/>
              </a:gs>
              <a:gs pos="100000">
                <a:srgbClr val="FFF3DA"/>
              </a:gs>
            </a:gsLst>
            <a:lin ang="2700000" scaled="1"/>
          </a:gradFill>
        </p:spPr>
        <p:txBody>
          <a:bodyPr/>
          <a:lstStyle/>
          <a:p>
            <a:r>
              <a:rPr lang="en-US" sz="3375">
                <a:ln>
                  <a:noFill/>
                </a:ln>
              </a:rPr>
              <a:t>Baker Document Delivery Service</a:t>
            </a:r>
          </a:p>
        </p:txBody>
      </p:sp>
      <p:sp>
        <p:nvSpPr>
          <p:cNvPr id="3" name="Content Placeholder 2"/>
          <p:cNvSpPr>
            <a:spLocks noGrp="1"/>
          </p:cNvSpPr>
          <p:nvPr>
            <p:ph idx="1"/>
          </p:nvPr>
        </p:nvSpPr>
        <p:spPr>
          <a:xfrm>
            <a:off x="1000125" y="1928812"/>
            <a:ext cx="7286625" cy="4030266"/>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rgbClr val="C6A994"/>
            </a:solidFill>
          </a:ln>
        </p:spPr>
        <p:txBody>
          <a:bodyPr/>
          <a:lstStyle/>
          <a:p>
            <a:pPr marL="0" indent="0" algn="ctr">
              <a:buNone/>
              <a:defRPr/>
            </a:pPr>
            <a:r>
              <a:rPr lang="en-US" smtClean="0"/>
              <a:t>BAKER is a fee-based (deposit account) Document Delivery Service available to:</a:t>
            </a:r>
          </a:p>
          <a:p>
            <a:pPr marL="0" indent="0">
              <a:defRPr/>
            </a:pPr>
            <a:r>
              <a:rPr lang="en-US" sz="3000"/>
              <a:t>UCB faculty</a:t>
            </a:r>
          </a:p>
          <a:p>
            <a:pPr marL="0" indent="0">
              <a:defRPr/>
            </a:pPr>
            <a:r>
              <a:rPr lang="en-US" sz="3000"/>
              <a:t>UCB Staff</a:t>
            </a:r>
          </a:p>
          <a:p>
            <a:pPr marL="0" indent="0">
              <a:defRPr/>
            </a:pPr>
            <a:r>
              <a:rPr lang="en-US" sz="3000"/>
              <a:t>UCB Graduate Students</a:t>
            </a:r>
          </a:p>
          <a:p>
            <a:pPr marL="0" indent="0">
              <a:defRPr/>
            </a:pPr>
            <a:r>
              <a:rPr lang="en-US" sz="3000"/>
              <a:t>UC Office of the President staff with current        	UCB library cards</a:t>
            </a:r>
          </a:p>
          <a:p>
            <a:pPr marL="0" indent="0">
              <a:defRPr/>
            </a:pPr>
            <a:endParaRPr lang="en-US" smtClean="0"/>
          </a:p>
        </p:txBody>
      </p:sp>
      <p:sp>
        <p:nvSpPr>
          <p:cNvPr id="2" name="Slide Number Placeholder 1"/>
          <p:cNvSpPr>
            <a:spLocks noGrp="1"/>
          </p:cNvSpPr>
          <p:nvPr>
            <p:ph type="sldNum" sz="quarter" idx="12"/>
          </p:nvPr>
        </p:nvSpPr>
        <p:spPr/>
        <p:txBody>
          <a:bodyPr/>
          <a:lstStyle/>
          <a:p>
            <a:pPr>
              <a:defRPr/>
            </a:pPr>
            <a:fld id="{51890CC6-EC63-4F60-A38D-58E5489773D5}" type="slidenum">
              <a:rPr lang="en-US" smtClean="0"/>
              <a:pPr>
                <a:defRPr/>
              </a:pPr>
              <a:t>22</a:t>
            </a:fld>
            <a:endParaRPr lang="en-US"/>
          </a:p>
        </p:txBody>
      </p:sp>
    </p:spTree>
    <p:extLst>
      <p:ext uri="{BB962C8B-B14F-4D97-AF65-F5344CB8AC3E}">
        <p14:creationId xmlns:p14="http://schemas.microsoft.com/office/powerpoint/2010/main" val="19081563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1388567" y="532805"/>
            <a:ext cx="6374308" cy="1524000"/>
          </a:xfrm>
          <a:gradFill rotWithShape="1">
            <a:gsLst>
              <a:gs pos="0">
                <a:srgbClr val="FFDE80"/>
              </a:gs>
              <a:gs pos="50000">
                <a:srgbClr val="FFE8B3"/>
              </a:gs>
              <a:gs pos="100000">
                <a:srgbClr val="FFF3DA"/>
              </a:gs>
            </a:gsLst>
            <a:lin ang="2700000" scaled="1"/>
          </a:gradFill>
        </p:spPr>
        <p:txBody>
          <a:bodyPr/>
          <a:lstStyle/>
          <a:p>
            <a:r>
              <a:rPr lang="en-US" sz="3375">
                <a:ln>
                  <a:noFill/>
                </a:ln>
              </a:rPr>
              <a:t/>
            </a:r>
            <a:br>
              <a:rPr lang="en-US" sz="3375">
                <a:ln>
                  <a:noFill/>
                </a:ln>
              </a:rPr>
            </a:br>
            <a:r>
              <a:rPr lang="en-US" sz="3375">
                <a:ln>
                  <a:noFill/>
                </a:ln>
              </a:rPr>
              <a:t>BAKER also serves the following groups by special agreement:</a:t>
            </a:r>
            <a:br>
              <a:rPr lang="en-US" sz="3375">
                <a:ln>
                  <a:noFill/>
                </a:ln>
              </a:rPr>
            </a:br>
            <a:endParaRPr lang="en-US" sz="3375">
              <a:ln>
                <a:noFill/>
              </a:ln>
            </a:endParaRPr>
          </a:p>
        </p:txBody>
      </p:sp>
      <p:sp>
        <p:nvSpPr>
          <p:cNvPr id="3" name="Content Placeholder 2"/>
          <p:cNvSpPr>
            <a:spLocks noGrp="1"/>
          </p:cNvSpPr>
          <p:nvPr>
            <p:ph idx="1"/>
          </p:nvPr>
        </p:nvSpPr>
        <p:spPr>
          <a:xfrm>
            <a:off x="1428751" y="2210098"/>
            <a:ext cx="6374309" cy="396180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rgbClr val="C6A994"/>
            </a:solidFill>
          </a:ln>
        </p:spPr>
        <p:txBody>
          <a:bodyPr/>
          <a:lstStyle/>
          <a:p>
            <a:pPr marL="0" indent="0">
              <a:buNone/>
              <a:defRPr/>
            </a:pPr>
            <a:endParaRPr lang="en-US" dirty="0"/>
          </a:p>
          <a:p>
            <a:pPr>
              <a:defRPr/>
            </a:pPr>
            <a:r>
              <a:rPr lang="en-US" sz="2625" dirty="0"/>
              <a:t>BAKER will provide readable, electronic PDF and Word documents of articles or book chapters to eligible Disabled Students’ Program patrons, free-of-charge. See the </a:t>
            </a:r>
            <a:r>
              <a:rPr lang="en-US" sz="2625" u="sng" dirty="0">
                <a:hlinkClick r:id="rId2"/>
              </a:rPr>
              <a:t>DSP Information</a:t>
            </a:r>
            <a:r>
              <a:rPr lang="en-US" sz="2625" u="sng" dirty="0"/>
              <a:t> </a:t>
            </a:r>
            <a:r>
              <a:rPr lang="en-US" sz="2625" dirty="0"/>
              <a:t>for details.</a:t>
            </a:r>
          </a:p>
          <a:p>
            <a:pPr>
              <a:defRPr/>
            </a:pPr>
            <a:r>
              <a:rPr lang="en-US" sz="2625" dirty="0"/>
              <a:t>Lawrence Berkeley National Laboratory staff</a:t>
            </a:r>
          </a:p>
          <a:p>
            <a:pPr>
              <a:defRPr/>
            </a:pPr>
            <a:endParaRPr lang="en-US" dirty="0"/>
          </a:p>
        </p:txBody>
      </p:sp>
    </p:spTree>
    <p:extLst>
      <p:ext uri="{BB962C8B-B14F-4D97-AF65-F5344CB8AC3E}">
        <p14:creationId xmlns:p14="http://schemas.microsoft.com/office/powerpoint/2010/main" val="3551176881"/>
      </p:ext>
    </p:extLst>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1388567" y="915294"/>
            <a:ext cx="6374308" cy="1141511"/>
          </a:xfrm>
          <a:gradFill rotWithShape="1">
            <a:gsLst>
              <a:gs pos="0">
                <a:srgbClr val="FFDE80"/>
              </a:gs>
              <a:gs pos="50000">
                <a:srgbClr val="FFE8B3"/>
              </a:gs>
              <a:gs pos="100000">
                <a:srgbClr val="FFF3DA"/>
              </a:gs>
            </a:gsLst>
            <a:lin ang="2700000" scaled="1"/>
          </a:gradFill>
          <a:ln>
            <a:solidFill>
              <a:srgbClr val="FFC000"/>
            </a:solidFill>
          </a:ln>
        </p:spPr>
        <p:txBody>
          <a:bodyPr/>
          <a:lstStyle/>
          <a:p>
            <a:r>
              <a:rPr lang="en-US" smtClean="0">
                <a:ln>
                  <a:noFill/>
                </a:ln>
              </a:rPr>
              <a:t>Find out more about BAKER</a:t>
            </a:r>
          </a:p>
        </p:txBody>
      </p:sp>
      <p:sp>
        <p:nvSpPr>
          <p:cNvPr id="43010" name="Content Placeholder 2"/>
          <p:cNvSpPr>
            <a:spLocks noGrp="1"/>
          </p:cNvSpPr>
          <p:nvPr>
            <p:ph idx="1"/>
          </p:nvPr>
        </p:nvSpPr>
        <p:spPr/>
        <p:txBody>
          <a:bodyPr/>
          <a:lstStyle/>
          <a:p>
            <a:pPr marL="0" indent="0">
              <a:buNone/>
            </a:pPr>
            <a:r>
              <a:rPr lang="en-US" smtClean="0"/>
              <a:t>	</a:t>
            </a:r>
            <a:r>
              <a:rPr lang="en-US" sz="2625"/>
              <a:t>To find out more about BAKER, check out </a:t>
            </a:r>
          </a:p>
          <a:p>
            <a:pPr marL="0" indent="0">
              <a:buNone/>
            </a:pPr>
            <a:r>
              <a:rPr lang="en-US" sz="2625"/>
              <a:t>	the BAKER information page linked below</a:t>
            </a:r>
          </a:p>
          <a:p>
            <a:pPr marL="0" indent="0">
              <a:buNone/>
            </a:pPr>
            <a:endParaRPr lang="en-US" sz="2625"/>
          </a:p>
          <a:p>
            <a:pPr marL="0" indent="0" algn="ctr">
              <a:buNone/>
            </a:pPr>
            <a:r>
              <a:rPr lang="en-US" sz="2625">
                <a:hlinkClick r:id="rId2"/>
              </a:rPr>
              <a:t>Read about BAKER Document Delivery</a:t>
            </a:r>
            <a:endParaRPr lang="en-US" sz="2625"/>
          </a:p>
        </p:txBody>
      </p:sp>
    </p:spTree>
    <p:extLst>
      <p:ext uri="{BB962C8B-B14F-4D97-AF65-F5344CB8AC3E}">
        <p14:creationId xmlns:p14="http://schemas.microsoft.com/office/powerpoint/2010/main" val="2959766356"/>
      </p:ext>
    </p:extLst>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idx="4294967295"/>
          </p:nvPr>
        </p:nvSpPr>
        <p:spPr/>
        <p:txBody>
          <a:bodyPr/>
          <a:lstStyle/>
          <a:p>
            <a:r>
              <a:rPr lang="en-US" smtClean="0">
                <a:ln>
                  <a:noFill/>
                </a:ln>
              </a:rPr>
              <a:t>The RLCP Program</a:t>
            </a:r>
          </a:p>
        </p:txBody>
      </p:sp>
      <p:sp>
        <p:nvSpPr>
          <p:cNvPr id="44034" name="Rectangle 3"/>
          <p:cNvSpPr>
            <a:spLocks noGrp="1"/>
          </p:cNvSpPr>
          <p:nvPr>
            <p:ph type="body" idx="4294967295"/>
          </p:nvPr>
        </p:nvSpPr>
        <p:spPr>
          <a:xfrm>
            <a:off x="1000125" y="2214562"/>
            <a:ext cx="7143750" cy="3929063"/>
          </a:xfrm>
        </p:spPr>
        <p:txBody>
          <a:bodyPr/>
          <a:lstStyle/>
          <a:p>
            <a:pPr marL="428625" indent="-428625"/>
            <a:r>
              <a:rPr lang="en-US" smtClean="0"/>
              <a:t>UCB faculty, academic staff and graduate students can borrow directly from the Stanford University Library using the Research Library Cooperative Program (RLCP).  Eligible patrons may also visit Stanford and UT Austin in person to check out library material. </a:t>
            </a:r>
          </a:p>
          <a:p>
            <a:pPr marL="428625" indent="-428625"/>
            <a:r>
              <a:rPr lang="en-US" smtClean="0"/>
              <a:t>The benefits of choosing RLCP over Interlibrary Borrowing are:</a:t>
            </a:r>
          </a:p>
          <a:p>
            <a:pPr marL="428625" indent="-428625">
              <a:buFont typeface="Arial" charset="0"/>
              <a:buAutoNum type="arabicPeriod"/>
            </a:pPr>
            <a:r>
              <a:rPr lang="en-US" smtClean="0"/>
              <a:t>The material will arrive more quickly</a:t>
            </a:r>
          </a:p>
          <a:p>
            <a:pPr marL="428625" indent="-428625">
              <a:buFont typeface="Arial" charset="0"/>
              <a:buAutoNum type="arabicPeriod"/>
            </a:pPr>
            <a:r>
              <a:rPr lang="en-US" smtClean="0"/>
              <a:t>The loan period will be significantly longer</a:t>
            </a:r>
          </a:p>
          <a:p>
            <a:pPr marL="428625" indent="-428625">
              <a:buFont typeface="Arial" charset="0"/>
              <a:buAutoNum type="arabicPeriod"/>
            </a:pPr>
            <a:endParaRPr lang="en-US" smtClean="0"/>
          </a:p>
          <a:p>
            <a:pPr marL="428625" indent="-428625">
              <a:buFont typeface="Arial" charset="0"/>
              <a:buAutoNum type="arabicPeriod"/>
            </a:pPr>
            <a:endParaRPr lang="en-US" smtClean="0"/>
          </a:p>
          <a:p>
            <a:pPr marL="428625" indent="-428625"/>
            <a:endParaRPr lang="en-US" smtClean="0"/>
          </a:p>
          <a:p>
            <a:pPr marL="428625" indent="-428625"/>
            <a:endParaRPr lang="en-US" smtClean="0"/>
          </a:p>
        </p:txBody>
      </p:sp>
    </p:spTree>
    <p:extLst>
      <p:ext uri="{BB962C8B-B14F-4D97-AF65-F5344CB8AC3E}">
        <p14:creationId xmlns:p14="http://schemas.microsoft.com/office/powerpoint/2010/main" val="2027232788"/>
      </p:ext>
    </p:extLst>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title" idx="4294967295"/>
          </p:nvPr>
        </p:nvSpPr>
        <p:spPr/>
        <p:txBody>
          <a:bodyPr/>
          <a:lstStyle/>
          <a:p>
            <a:r>
              <a:rPr lang="en-US" smtClean="0">
                <a:ln>
                  <a:noFill/>
                </a:ln>
              </a:rPr>
              <a:t>How to use the RLCP program</a:t>
            </a:r>
          </a:p>
        </p:txBody>
      </p:sp>
      <p:sp>
        <p:nvSpPr>
          <p:cNvPr id="45058" name="Rectangle 3"/>
          <p:cNvSpPr>
            <a:spLocks noGrp="1"/>
          </p:cNvSpPr>
          <p:nvPr>
            <p:ph type="body" idx="4294967295"/>
          </p:nvPr>
        </p:nvSpPr>
        <p:spPr>
          <a:xfrm>
            <a:off x="1071563" y="2214562"/>
            <a:ext cx="7143750" cy="4071938"/>
          </a:xfrm>
        </p:spPr>
        <p:txBody>
          <a:bodyPr/>
          <a:lstStyle/>
          <a:p>
            <a:r>
              <a:rPr lang="en-US" smtClean="0"/>
              <a:t>Find holdings at Stanford via </a:t>
            </a:r>
            <a:r>
              <a:rPr lang="en-US" smtClean="0">
                <a:hlinkClick r:id="rId2"/>
              </a:rPr>
              <a:t>Searchworks</a:t>
            </a:r>
            <a:r>
              <a:rPr lang="en-US" smtClean="0"/>
              <a:t>.  Make sure the material circulates and is not checked out</a:t>
            </a:r>
          </a:p>
          <a:p>
            <a:r>
              <a:rPr lang="en-US" smtClean="0"/>
              <a:t>Fill out the order form found here:</a:t>
            </a:r>
          </a:p>
          <a:p>
            <a:pPr algn="ctr">
              <a:buFont typeface="Arial" charset="0"/>
              <a:buNone/>
            </a:pPr>
            <a:r>
              <a:rPr lang="en-US" smtClean="0">
                <a:hlinkClick r:id="rId3"/>
              </a:rPr>
              <a:t>RLCP order form</a:t>
            </a:r>
            <a:endParaRPr lang="en-US" smtClean="0"/>
          </a:p>
          <a:p>
            <a:r>
              <a:rPr lang="en-US" smtClean="0"/>
              <a:t>RLCP patrons will be notified via e-mail when Stanford loans are available for pick-up at the </a:t>
            </a:r>
            <a:r>
              <a:rPr lang="en-US" b="1" smtClean="0"/>
              <a:t>Main Circulation Desk in Doe Library.</a:t>
            </a:r>
          </a:p>
        </p:txBody>
      </p:sp>
    </p:spTree>
    <p:extLst>
      <p:ext uri="{BB962C8B-B14F-4D97-AF65-F5344CB8AC3E}">
        <p14:creationId xmlns:p14="http://schemas.microsoft.com/office/powerpoint/2010/main" val="4226338580"/>
      </p:ext>
    </p:extLst>
  </p:cSld>
  <p:clrMapOvr>
    <a:masterClrMapping/>
  </p:clrMapOvr>
  <p:transition spd="slow">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p:cNvSpPr>
          <p:nvPr>
            <p:ph type="title" idx="4294967295"/>
          </p:nvPr>
        </p:nvSpPr>
        <p:spPr/>
        <p:txBody>
          <a:bodyPr/>
          <a:lstStyle/>
          <a:p>
            <a:r>
              <a:rPr lang="en-US" smtClean="0">
                <a:ln>
                  <a:noFill/>
                </a:ln>
              </a:rPr>
              <a:t>More about RLCP</a:t>
            </a:r>
          </a:p>
        </p:txBody>
      </p:sp>
      <p:sp>
        <p:nvSpPr>
          <p:cNvPr id="46082" name="Rectangle 3"/>
          <p:cNvSpPr>
            <a:spLocks noGrp="1"/>
          </p:cNvSpPr>
          <p:nvPr>
            <p:ph type="body" idx="4294967295"/>
          </p:nvPr>
        </p:nvSpPr>
        <p:spPr>
          <a:xfrm>
            <a:off x="1143000" y="2214563"/>
            <a:ext cx="7000875" cy="4000500"/>
          </a:xfrm>
        </p:spPr>
        <p:txBody>
          <a:bodyPr/>
          <a:lstStyle/>
          <a:p>
            <a:r>
              <a:rPr lang="en-US" smtClean="0"/>
              <a:t>RLCP books usually arrive within 48 hours</a:t>
            </a:r>
          </a:p>
          <a:p>
            <a:r>
              <a:rPr lang="en-US" smtClean="0"/>
              <a:t>The loan period granted is much longer than for material borrowed from Stanford via ILL</a:t>
            </a:r>
          </a:p>
          <a:p>
            <a:r>
              <a:rPr lang="en-US" smtClean="0"/>
              <a:t>Renew books from Stanford by sending an email to </a:t>
            </a:r>
            <a:r>
              <a:rPr lang="en-US" smtClean="0">
                <a:hlinkClick r:id="rId2"/>
              </a:rPr>
              <a:t>cooperative@stanford.edu</a:t>
            </a:r>
            <a:r>
              <a:rPr lang="en-US" smtClean="0"/>
              <a:t>. List each book by author, title and barcode number.</a:t>
            </a:r>
          </a:p>
          <a:p>
            <a:r>
              <a:rPr lang="en-US" smtClean="0"/>
              <a:t>UC Berkeley users should return RLCP material from Stanford via the Book Return chute at the Main Circulation Desk in Doe Library, or directly to the ILL office</a:t>
            </a:r>
          </a:p>
          <a:p>
            <a:endParaRPr lang="en-US" smtClean="0"/>
          </a:p>
          <a:p>
            <a:endParaRPr lang="en-US" smtClean="0"/>
          </a:p>
        </p:txBody>
      </p:sp>
    </p:spTree>
    <p:extLst>
      <p:ext uri="{BB962C8B-B14F-4D97-AF65-F5344CB8AC3E}">
        <p14:creationId xmlns:p14="http://schemas.microsoft.com/office/powerpoint/2010/main" val="1764098833"/>
      </p:ext>
    </p:extLst>
  </p:cSld>
  <p:clrMapOvr>
    <a:masterClrMapping/>
  </p:clrMapOvr>
  <p:transition spd="slow">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280579" cy="1752599"/>
          </a:xfrm>
        </p:spPr>
        <p:txBody>
          <a:bodyPr/>
          <a:lstStyle/>
          <a:p>
            <a:r>
              <a:rPr lang="en-US" sz="2800" dirty="0" smtClean="0"/>
              <a:t> If we </a:t>
            </a:r>
            <a:r>
              <a:rPr lang="en-US" sz="2800" dirty="0"/>
              <a:t>haven’t answered </a:t>
            </a:r>
            <a:r>
              <a:rPr lang="en-US" sz="2800" dirty="0" smtClean="0"/>
              <a:t>your questions today let us know. We’re just hanging around the house waiting for your call…..</a:t>
            </a:r>
            <a:endParaRPr lang="en-US" sz="28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86094" y="2438399"/>
            <a:ext cx="6069410" cy="3802064"/>
          </a:xfrm>
        </p:spPr>
      </p:pic>
      <p:sp>
        <p:nvSpPr>
          <p:cNvPr id="6" name="Slide Number Placeholder 5"/>
          <p:cNvSpPr>
            <a:spLocks noGrp="1"/>
          </p:cNvSpPr>
          <p:nvPr>
            <p:ph type="sldNum" sz="quarter" idx="12"/>
          </p:nvPr>
        </p:nvSpPr>
        <p:spPr/>
        <p:txBody>
          <a:bodyPr/>
          <a:lstStyle/>
          <a:p>
            <a:fld id="{D6B0AB52-D958-4D78-8997-AB3D3555BC03}" type="slidenum">
              <a:rPr lang="en-US" smtClean="0"/>
              <a:pPr/>
              <a:t>28</a:t>
            </a:fld>
            <a:endParaRPr lang="en-US"/>
          </a:p>
        </p:txBody>
      </p:sp>
    </p:spTree>
    <p:extLst>
      <p:ext uri="{BB962C8B-B14F-4D97-AF65-F5344CB8AC3E}">
        <p14:creationId xmlns:p14="http://schemas.microsoft.com/office/powerpoint/2010/main" val="3429828172"/>
      </p:ext>
    </p:ext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8831179"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1"/>
          <p:cNvSpPr>
            <a:spLocks noGrp="1"/>
          </p:cNvSpPr>
          <p:nvPr>
            <p:ph type="sldNum" sz="quarter" idx="12"/>
          </p:nvPr>
        </p:nvSpPr>
        <p:spPr>
          <a:xfrm>
            <a:off x="4914900" y="5624513"/>
            <a:ext cx="1600200" cy="273844"/>
          </a:xfrm>
        </p:spPr>
        <p:txBody>
          <a:bodyPr/>
          <a:lstStyle/>
          <a:p>
            <a:fld id="{C29B9255-7AF7-4896-A559-9395913CEDCB}" type="slidenum">
              <a:rPr lang="en-US" smtClean="0"/>
              <a:t>3</a:t>
            </a:fld>
            <a:endParaRPr lang="en-US"/>
          </a:p>
        </p:txBody>
      </p:sp>
    </p:spTree>
    <p:extLst>
      <p:ext uri="{BB962C8B-B14F-4D97-AF65-F5344CB8AC3E}">
        <p14:creationId xmlns:p14="http://schemas.microsoft.com/office/powerpoint/2010/main" val="4231586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663" y="457200"/>
            <a:ext cx="1735137" cy="6019800"/>
          </a:xfrm>
        </p:spPr>
        <p:style>
          <a:lnRef idx="3">
            <a:schemeClr val="lt1"/>
          </a:lnRef>
          <a:fillRef idx="1">
            <a:schemeClr val="accent6"/>
          </a:fillRef>
          <a:effectRef idx="1">
            <a:schemeClr val="accent6"/>
          </a:effectRef>
          <a:fontRef idx="minor">
            <a:schemeClr val="lt1"/>
          </a:fontRef>
        </p:style>
        <p:txBody>
          <a:bodyPr rtlCol="0">
            <a:normAutofit/>
          </a:bodyPr>
          <a:lstStyle/>
          <a:p>
            <a:pPr algn="l" eaLnBrk="1" fontAlgn="auto" hangingPunct="1">
              <a:spcAft>
                <a:spcPts val="0"/>
              </a:spcAft>
              <a:defRPr/>
            </a:pPr>
            <a:r>
              <a:rPr lang="en-US" sz="3200" dirty="0" smtClean="0">
                <a:solidFill>
                  <a:schemeClr val="bg1"/>
                </a:solidFill>
                <a:latin typeface="+mj-lt"/>
                <a:cs typeface="Aparajita" panose="020B0604020202020204" pitchFamily="34" charset="0"/>
              </a:rPr>
              <a:t>When to </a:t>
            </a:r>
            <a:r>
              <a:rPr lang="en-US" sz="3200" dirty="0">
                <a:solidFill>
                  <a:schemeClr val="bg1"/>
                </a:solidFill>
                <a:latin typeface="+mj-lt"/>
                <a:cs typeface="Aparajita" panose="020B0604020202020204" pitchFamily="34" charset="0"/>
              </a:rPr>
              <a:t>refer someone to ILS?</a:t>
            </a:r>
            <a:r>
              <a:rPr lang="en-US" b="1" dirty="0">
                <a:solidFill>
                  <a:schemeClr val="tx1">
                    <a:lumMod val="95000"/>
                    <a:lumOff val="5000"/>
                  </a:schemeClr>
                </a:solidFill>
                <a:effectLst>
                  <a:outerShdw blurRad="38100" dist="38100" dir="2700000" algn="tl">
                    <a:srgbClr val="000000">
                      <a:alpha val="43137"/>
                    </a:srgbClr>
                  </a:outerShdw>
                </a:effectLst>
                <a:latin typeface="Aparajita" panose="020B0604020202020204" pitchFamily="34" charset="0"/>
                <a:cs typeface="Aparajita" panose="020B0604020202020204" pitchFamily="34" charset="0"/>
              </a:rPr>
              <a:t/>
            </a:r>
            <a:br>
              <a:rPr lang="en-US" b="1" dirty="0">
                <a:solidFill>
                  <a:schemeClr val="tx1">
                    <a:lumMod val="95000"/>
                    <a:lumOff val="5000"/>
                  </a:schemeClr>
                </a:solidFill>
                <a:effectLst>
                  <a:outerShdw blurRad="38100" dist="38100" dir="2700000" algn="tl">
                    <a:srgbClr val="000000">
                      <a:alpha val="43137"/>
                    </a:srgbClr>
                  </a:outerShdw>
                </a:effectLst>
                <a:latin typeface="Aparajita" panose="020B0604020202020204" pitchFamily="34" charset="0"/>
                <a:cs typeface="Aparajita" panose="020B0604020202020204" pitchFamily="34" charset="0"/>
              </a:rPr>
            </a:br>
            <a:endParaRPr lang="en-US" b="1" dirty="0">
              <a:solidFill>
                <a:schemeClr val="tx1">
                  <a:lumMod val="95000"/>
                  <a:lumOff val="5000"/>
                </a:schemeClr>
              </a:solidFill>
              <a:effectLst>
                <a:outerShdw blurRad="38100" dist="38100" dir="2700000" algn="tl">
                  <a:srgbClr val="000000">
                    <a:alpha val="43137"/>
                  </a:srgbClr>
                </a:outerShdw>
              </a:effectLst>
              <a:latin typeface="Aparajita" panose="020B0604020202020204" pitchFamily="34" charset="0"/>
              <a:cs typeface="Aparajita" panose="020B0604020202020204" pitchFamily="34" charset="0"/>
            </a:endParaRPr>
          </a:p>
        </p:txBody>
      </p:sp>
      <p:sp>
        <p:nvSpPr>
          <p:cNvPr id="8" name="Content Placeholder 7"/>
          <p:cNvSpPr>
            <a:spLocks noGrp="1"/>
          </p:cNvSpPr>
          <p:nvPr>
            <p:ph idx="1"/>
          </p:nvPr>
        </p:nvSpPr>
        <p:spPr>
          <a:xfrm>
            <a:off x="2438400" y="685800"/>
            <a:ext cx="6019800" cy="5638800"/>
          </a:xfrm>
        </p:spPr>
        <p:style>
          <a:lnRef idx="3">
            <a:schemeClr val="lt1"/>
          </a:lnRef>
          <a:fillRef idx="1">
            <a:schemeClr val="accent6"/>
          </a:fillRef>
          <a:effectRef idx="1">
            <a:schemeClr val="accent6"/>
          </a:effectRef>
          <a:fontRef idx="minor">
            <a:schemeClr val="lt1"/>
          </a:fontRef>
        </p:style>
        <p:txBody>
          <a:bodyPr rtlCol="0" anchor="ctr">
            <a:normAutofit lnSpcReduction="10000"/>
          </a:bodyPr>
          <a:lstStyle/>
          <a:p>
            <a:pPr marL="0" indent="0" eaLnBrk="1" fontAlgn="auto" hangingPunct="1">
              <a:buNone/>
              <a:defRPr/>
            </a:pPr>
            <a:endParaRPr lang="en-US" sz="2800" dirty="0">
              <a:cs typeface="Aparajita" panose="020B0604020202020204" pitchFamily="34" charset="0"/>
            </a:endParaRPr>
          </a:p>
          <a:p>
            <a:pPr eaLnBrk="1" fontAlgn="auto" hangingPunct="1">
              <a:buFont typeface="Arial"/>
              <a:buChar char="•"/>
              <a:defRPr/>
            </a:pPr>
            <a:r>
              <a:rPr lang="en-US" sz="3000" dirty="0" smtClean="0">
                <a:cs typeface="Aparajita" panose="020B0604020202020204" pitchFamily="34" charset="0"/>
              </a:rPr>
              <a:t>We don’t own it</a:t>
            </a:r>
          </a:p>
          <a:p>
            <a:pPr eaLnBrk="1" fontAlgn="auto" hangingPunct="1">
              <a:buFont typeface="Arial"/>
              <a:buChar char="•"/>
              <a:defRPr/>
            </a:pPr>
            <a:r>
              <a:rPr lang="en-US" sz="3000" dirty="0" smtClean="0">
                <a:cs typeface="Aparajita" panose="020B0604020202020204" pitchFamily="34" charset="0"/>
              </a:rPr>
              <a:t>The book is checked out</a:t>
            </a:r>
            <a:endParaRPr lang="en-US" sz="3000" dirty="0">
              <a:cs typeface="Aparajita" panose="020B0604020202020204" pitchFamily="34" charset="0"/>
            </a:endParaRPr>
          </a:p>
          <a:p>
            <a:pPr eaLnBrk="1" fontAlgn="auto" hangingPunct="1">
              <a:buFont typeface="Arial"/>
              <a:buChar char="•"/>
              <a:defRPr/>
            </a:pPr>
            <a:r>
              <a:rPr lang="en-US" sz="3000" dirty="0" smtClean="0">
                <a:cs typeface="Aparajita" panose="020B0604020202020204" pitchFamily="34" charset="0"/>
              </a:rPr>
              <a:t>It’s </a:t>
            </a:r>
            <a:r>
              <a:rPr lang="en-US" sz="3000" dirty="0">
                <a:cs typeface="Aparajita" panose="020B0604020202020204" pitchFamily="34" charset="0"/>
              </a:rPr>
              <a:t>on Course Reserve for a class the patron is not enrolled in</a:t>
            </a:r>
          </a:p>
          <a:p>
            <a:pPr eaLnBrk="1" fontAlgn="auto" hangingPunct="1">
              <a:buFont typeface="Arial"/>
              <a:buChar char="•"/>
              <a:defRPr/>
            </a:pPr>
            <a:r>
              <a:rPr lang="en-US" sz="3000" dirty="0">
                <a:cs typeface="Aparajita" panose="020B0604020202020204" pitchFamily="34" charset="0"/>
              </a:rPr>
              <a:t>Owned by Bancroft </a:t>
            </a:r>
            <a:r>
              <a:rPr lang="en-US" sz="3000" dirty="0" smtClean="0">
                <a:cs typeface="Aparajita" panose="020B0604020202020204" pitchFamily="34" charset="0"/>
              </a:rPr>
              <a:t>Collections </a:t>
            </a:r>
            <a:r>
              <a:rPr lang="en-US" sz="3000" dirty="0">
                <a:cs typeface="Aparajita" panose="020B0604020202020204" pitchFamily="34" charset="0"/>
              </a:rPr>
              <a:t>and the restrictions will not meet the patron needs.</a:t>
            </a:r>
          </a:p>
          <a:p>
            <a:pPr eaLnBrk="1" fontAlgn="auto" hangingPunct="1">
              <a:buFont typeface="Arial"/>
              <a:buChar char="•"/>
              <a:defRPr/>
            </a:pPr>
            <a:r>
              <a:rPr lang="en-US" sz="3000" dirty="0">
                <a:cs typeface="Aparajita" panose="020B0604020202020204" pitchFamily="34" charset="0"/>
              </a:rPr>
              <a:t>On Search, Recall, Missing, Lost, Billed, On Order, @ Bindery, </a:t>
            </a:r>
            <a:r>
              <a:rPr lang="en-US" sz="3000" dirty="0" smtClean="0">
                <a:cs typeface="Aparajita" panose="020B0604020202020204" pitchFamily="34" charset="0"/>
              </a:rPr>
              <a:t>has multiple </a:t>
            </a:r>
            <a:r>
              <a:rPr lang="en-US" sz="3000" dirty="0">
                <a:cs typeface="Aparajita" panose="020B0604020202020204" pitchFamily="34" charset="0"/>
              </a:rPr>
              <a:t>holds</a:t>
            </a:r>
          </a:p>
          <a:p>
            <a:pPr marL="0" indent="0" eaLnBrk="1" fontAlgn="auto" hangingPunct="1">
              <a:buFont typeface="Arial"/>
              <a:buNone/>
              <a:defRPr/>
            </a:pPr>
            <a:endParaRPr lang="en-US" dirty="0" smtClean="0"/>
          </a:p>
          <a:p>
            <a:pPr eaLnBrk="1" fontAlgn="auto" hangingPunct="1">
              <a:buFont typeface="Arial"/>
              <a:buChar char="•"/>
              <a:defRPr/>
            </a:pPr>
            <a:endParaRPr lang="en-US" dirty="0" smtClean="0"/>
          </a:p>
        </p:txBody>
      </p:sp>
      <p:sp>
        <p:nvSpPr>
          <p:cNvPr id="5" name="Slide Number Placeholder 4"/>
          <p:cNvSpPr>
            <a:spLocks noGrp="1"/>
          </p:cNvSpPr>
          <p:nvPr>
            <p:ph type="sldNum" sz="quarter" idx="12"/>
          </p:nvPr>
        </p:nvSpPr>
        <p:spPr/>
        <p:txBody>
          <a:bodyPr/>
          <a:lstStyle/>
          <a:p>
            <a:pPr>
              <a:defRPr/>
            </a:pPr>
            <a:fld id="{D6B0AB52-D958-4D78-8997-AB3D3555BC03}" type="slidenum">
              <a:rPr lang="en-US" smtClean="0"/>
              <a:pPr>
                <a:defRPr/>
              </a:pPr>
              <a:t>4</a:t>
            </a:fld>
            <a:endParaRPr lang="en-US"/>
          </a:p>
        </p:txBody>
      </p:sp>
    </p:spTree>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747" y="456903"/>
            <a:ext cx="1628180" cy="6020097"/>
          </a:xfrm>
        </p:spPr>
        <p:style>
          <a:lnRef idx="3">
            <a:schemeClr val="lt1"/>
          </a:lnRef>
          <a:fillRef idx="1">
            <a:schemeClr val="accent6"/>
          </a:fillRef>
          <a:effectRef idx="1">
            <a:schemeClr val="accent6"/>
          </a:effectRef>
          <a:fontRef idx="minor">
            <a:schemeClr val="lt1"/>
          </a:fontRef>
        </p:style>
        <p:txBody>
          <a:bodyPr rtlCol="0">
            <a:normAutofit/>
          </a:bodyPr>
          <a:lstStyle/>
          <a:p>
            <a:pPr algn="l" eaLnBrk="1" fontAlgn="auto" hangingPunct="1">
              <a:spcAft>
                <a:spcPts val="0"/>
              </a:spcAft>
              <a:defRPr/>
            </a:pPr>
            <a:r>
              <a:rPr lang="en-US" sz="3000" dirty="0">
                <a:solidFill>
                  <a:schemeClr val="bg1"/>
                </a:solidFill>
                <a:latin typeface="+mj-lt"/>
                <a:cs typeface="Aparajita" panose="020B0604020202020204" pitchFamily="34" charset="0"/>
              </a:rPr>
              <a:t>When </a:t>
            </a:r>
            <a:r>
              <a:rPr lang="en-US" sz="3000" dirty="0">
                <a:solidFill>
                  <a:srgbClr val="FFC000"/>
                </a:solidFill>
                <a:latin typeface="+mj-lt"/>
                <a:cs typeface="Aparajita" panose="020B0604020202020204" pitchFamily="34" charset="0"/>
              </a:rPr>
              <a:t>not</a:t>
            </a:r>
            <a:r>
              <a:rPr lang="en-US" sz="3000" dirty="0">
                <a:solidFill>
                  <a:schemeClr val="bg1"/>
                </a:solidFill>
                <a:latin typeface="+mj-lt"/>
                <a:cs typeface="Aparajita" panose="020B0604020202020204" pitchFamily="34" charset="0"/>
              </a:rPr>
              <a:t> to refer someone to ILS?</a:t>
            </a:r>
            <a:r>
              <a:rPr lang="en-US" b="1" dirty="0">
                <a:solidFill>
                  <a:schemeClr val="tx1">
                    <a:lumMod val="95000"/>
                    <a:lumOff val="5000"/>
                  </a:schemeClr>
                </a:solidFill>
                <a:effectLst>
                  <a:outerShdw blurRad="38100" dist="38100" dir="2700000" algn="tl">
                    <a:srgbClr val="000000">
                      <a:alpha val="43137"/>
                    </a:srgbClr>
                  </a:outerShdw>
                </a:effectLst>
                <a:latin typeface="Aparajita" panose="020B0604020202020204" pitchFamily="34" charset="0"/>
                <a:cs typeface="Aparajita" panose="020B0604020202020204" pitchFamily="34" charset="0"/>
              </a:rPr>
              <a:t/>
            </a:r>
            <a:br>
              <a:rPr lang="en-US" b="1" dirty="0">
                <a:solidFill>
                  <a:schemeClr val="tx1">
                    <a:lumMod val="95000"/>
                    <a:lumOff val="5000"/>
                  </a:schemeClr>
                </a:solidFill>
                <a:effectLst>
                  <a:outerShdw blurRad="38100" dist="38100" dir="2700000" algn="tl">
                    <a:srgbClr val="000000">
                      <a:alpha val="43137"/>
                    </a:srgbClr>
                  </a:outerShdw>
                </a:effectLst>
                <a:latin typeface="Aparajita" panose="020B0604020202020204" pitchFamily="34" charset="0"/>
                <a:cs typeface="Aparajita" panose="020B0604020202020204" pitchFamily="34" charset="0"/>
              </a:rPr>
            </a:br>
            <a:endParaRPr lang="en-US" b="1" dirty="0">
              <a:solidFill>
                <a:schemeClr val="tx1">
                  <a:lumMod val="95000"/>
                  <a:lumOff val="5000"/>
                </a:schemeClr>
              </a:solidFill>
              <a:effectLst>
                <a:outerShdw blurRad="38100" dist="38100" dir="2700000" algn="tl">
                  <a:srgbClr val="000000">
                    <a:alpha val="43137"/>
                  </a:srgbClr>
                </a:outerShdw>
              </a:effectLst>
              <a:latin typeface="Aparajita" panose="020B0604020202020204" pitchFamily="34" charset="0"/>
              <a:cs typeface="Aparajita" panose="020B0604020202020204" pitchFamily="34" charset="0"/>
            </a:endParaRPr>
          </a:p>
        </p:txBody>
      </p:sp>
      <p:sp>
        <p:nvSpPr>
          <p:cNvPr id="8" name="Content Placeholder 7"/>
          <p:cNvSpPr>
            <a:spLocks noGrp="1"/>
          </p:cNvSpPr>
          <p:nvPr>
            <p:ph idx="1"/>
          </p:nvPr>
        </p:nvSpPr>
        <p:spPr>
          <a:xfrm>
            <a:off x="2428875" y="381001"/>
            <a:ext cx="5786438" cy="5944195"/>
          </a:xfrm>
        </p:spPr>
        <p:style>
          <a:lnRef idx="3">
            <a:schemeClr val="lt1"/>
          </a:lnRef>
          <a:fillRef idx="1">
            <a:schemeClr val="accent6"/>
          </a:fillRef>
          <a:effectRef idx="1">
            <a:schemeClr val="accent6"/>
          </a:effectRef>
          <a:fontRef idx="minor">
            <a:schemeClr val="lt1"/>
          </a:fontRef>
        </p:style>
        <p:txBody>
          <a:bodyPr vert="horz" wrap="square" lIns="0" tIns="45720" rIns="0" bIns="45720" numCol="1" rtlCol="0" anchor="ctr" anchorCtr="0" compatLnSpc="1">
            <a:prstTxWarp prst="textNoShape">
              <a:avLst/>
            </a:prstTxWarp>
            <a:normAutofit fontScale="92500" lnSpcReduction="20000"/>
          </a:bodyPr>
          <a:lstStyle/>
          <a:p>
            <a:pPr eaLnBrk="1" fontAlgn="auto" hangingPunct="1">
              <a:defRPr/>
            </a:pPr>
            <a:endParaRPr lang="en-US" sz="3000" dirty="0"/>
          </a:p>
          <a:p>
            <a:pPr eaLnBrk="1" fontAlgn="auto" hangingPunct="1">
              <a:defRPr/>
            </a:pPr>
            <a:r>
              <a:rPr lang="en-US" sz="2813" dirty="0"/>
              <a:t>There is a Berkeley copy available</a:t>
            </a:r>
          </a:p>
          <a:p>
            <a:pPr eaLnBrk="1" fontAlgn="auto" hangingPunct="1">
              <a:defRPr/>
            </a:pPr>
            <a:endParaRPr lang="en-US" sz="2813" dirty="0"/>
          </a:p>
          <a:p>
            <a:pPr eaLnBrk="1" fontAlgn="auto" hangingPunct="1">
              <a:defRPr/>
            </a:pPr>
            <a:r>
              <a:rPr lang="en-US" sz="2813" dirty="0"/>
              <a:t>Films are hard to get, so if we have a copy in MRC, the patron should probably use that copy</a:t>
            </a:r>
          </a:p>
          <a:p>
            <a:pPr eaLnBrk="1" fontAlgn="auto" hangingPunct="1">
              <a:defRPr/>
            </a:pPr>
            <a:endParaRPr lang="en-US" sz="2813" dirty="0"/>
          </a:p>
          <a:p>
            <a:pPr eaLnBrk="1" fontAlgn="auto" hangingPunct="1">
              <a:buFont typeface="Arial"/>
              <a:buChar char="•"/>
              <a:defRPr/>
            </a:pPr>
            <a:r>
              <a:rPr lang="en-US" sz="2813" dirty="0"/>
              <a:t>It’s at NRLF (there are exceptions to this)</a:t>
            </a:r>
          </a:p>
          <a:p>
            <a:pPr eaLnBrk="1" fontAlgn="auto" hangingPunct="1">
              <a:buFont typeface="Arial"/>
              <a:buChar char="•"/>
              <a:defRPr/>
            </a:pPr>
            <a:endParaRPr lang="en-US" sz="2813" dirty="0"/>
          </a:p>
          <a:p>
            <a:pPr eaLnBrk="1" fontAlgn="auto" hangingPunct="1">
              <a:buFont typeface="Arial"/>
              <a:buChar char="•"/>
              <a:defRPr/>
            </a:pPr>
            <a:r>
              <a:rPr lang="en-US" sz="2813" dirty="0"/>
              <a:t>It’s part of a series and the patron hasn’t tried searching the series title.</a:t>
            </a:r>
          </a:p>
          <a:p>
            <a:pPr eaLnBrk="1" fontAlgn="auto" hangingPunct="1">
              <a:buFont typeface="Arial"/>
              <a:buChar char="•"/>
              <a:defRPr/>
            </a:pPr>
            <a:endParaRPr lang="en-US" sz="3000" dirty="0"/>
          </a:p>
          <a:p>
            <a:pPr eaLnBrk="1" fontAlgn="auto" hangingPunct="1">
              <a:buFont typeface="Arial"/>
              <a:buChar char="•"/>
              <a:defRPr/>
            </a:pPr>
            <a:r>
              <a:rPr lang="en-US" sz="3000" dirty="0"/>
              <a:t>Patron says: </a:t>
            </a:r>
            <a:r>
              <a:rPr lang="en-US" sz="3000" dirty="0">
                <a:solidFill>
                  <a:srgbClr val="FFC000"/>
                </a:solidFill>
              </a:rPr>
              <a:t>I NEED IT NOW!...</a:t>
            </a:r>
          </a:p>
          <a:p>
            <a:pPr eaLnBrk="1" fontAlgn="auto" hangingPunct="1">
              <a:buFont typeface="Arial"/>
              <a:buChar char="•"/>
              <a:defRPr/>
            </a:pPr>
            <a:endParaRPr lang="en-US" dirty="0" smtClean="0"/>
          </a:p>
        </p:txBody>
      </p:sp>
      <p:sp>
        <p:nvSpPr>
          <p:cNvPr id="5" name="Slide Number Placeholder 4"/>
          <p:cNvSpPr>
            <a:spLocks noGrp="1"/>
          </p:cNvSpPr>
          <p:nvPr>
            <p:ph type="sldNum" sz="quarter" idx="12"/>
          </p:nvPr>
        </p:nvSpPr>
        <p:spPr/>
        <p:txBody>
          <a:bodyPr/>
          <a:lstStyle/>
          <a:p>
            <a:pPr>
              <a:defRPr/>
            </a:pPr>
            <a:fld id="{D6B0AB52-D958-4D78-8997-AB3D3555BC03}" type="slidenum">
              <a:rPr lang="en-US" smtClean="0"/>
              <a:pPr>
                <a:defRPr/>
              </a:pPr>
              <a:t>5</a:t>
            </a:fld>
            <a:endParaRPr lang="en-US"/>
          </a:p>
        </p:txBody>
      </p:sp>
    </p:spTree>
    <p:extLst>
      <p:ext uri="{BB962C8B-B14F-4D97-AF65-F5344CB8AC3E}">
        <p14:creationId xmlns:p14="http://schemas.microsoft.com/office/powerpoint/2010/main" val="632730117"/>
      </p:ext>
    </p:extLst>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6B0AB52-D958-4D78-8997-AB3D3555BC03}" type="slidenum">
              <a:rPr lang="en-US" smtClean="0"/>
              <a:pPr>
                <a:defRPr/>
              </a:pPr>
              <a:t>6</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447800"/>
            <a:ext cx="6208713" cy="4267200"/>
          </a:xfrm>
          <a:prstGeom prst="rect">
            <a:avLst/>
          </a:prstGeom>
        </p:spPr>
      </p:pic>
      <p:sp>
        <p:nvSpPr>
          <p:cNvPr id="13" name="TextBox 12"/>
          <p:cNvSpPr txBox="1"/>
          <p:nvPr/>
        </p:nvSpPr>
        <p:spPr>
          <a:xfrm>
            <a:off x="2590800" y="678359"/>
            <a:ext cx="4038600" cy="769441"/>
          </a:xfrm>
          <a:prstGeom prst="rect">
            <a:avLst/>
          </a:prstGeom>
          <a:noFill/>
        </p:spPr>
        <p:txBody>
          <a:bodyPr wrap="square" rtlCol="0">
            <a:spAutoFit/>
          </a:bodyPr>
          <a:lstStyle/>
          <a:p>
            <a:pPr algn="ctr"/>
            <a:r>
              <a:rPr lang="en-US" sz="4400" dirty="0" smtClean="0">
                <a:latin typeface="Garamond" panose="02020404030301010803" pitchFamily="18" charset="0"/>
              </a:rPr>
              <a:t>Don’t Panic!!!</a:t>
            </a:r>
            <a:endParaRPr lang="en-US" sz="4400" dirty="0">
              <a:latin typeface="Garamond" panose="02020404030301010803" pitchFamily="18" charset="0"/>
            </a:endParaRPr>
          </a:p>
        </p:txBody>
      </p:sp>
    </p:spTree>
    <p:extLst>
      <p:ext uri="{BB962C8B-B14F-4D97-AF65-F5344CB8AC3E}">
        <p14:creationId xmlns:p14="http://schemas.microsoft.com/office/powerpoint/2010/main" val="942293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6903"/>
            <a:ext cx="1901727" cy="6020097"/>
          </a:xfrm>
        </p:spPr>
        <p:style>
          <a:lnRef idx="3">
            <a:schemeClr val="lt1"/>
          </a:lnRef>
          <a:fillRef idx="1">
            <a:schemeClr val="accent6"/>
          </a:fillRef>
          <a:effectRef idx="1">
            <a:schemeClr val="accent6"/>
          </a:effectRef>
          <a:fontRef idx="minor">
            <a:schemeClr val="lt1"/>
          </a:fontRef>
        </p:style>
        <p:txBody>
          <a:bodyPr rtlCol="0">
            <a:normAutofit/>
          </a:bodyPr>
          <a:lstStyle/>
          <a:p>
            <a:pPr algn="l" eaLnBrk="1" fontAlgn="auto" hangingPunct="1">
              <a:spcAft>
                <a:spcPts val="0"/>
              </a:spcAft>
              <a:defRPr/>
            </a:pPr>
            <a:r>
              <a:rPr lang="en-US" sz="3000" dirty="0">
                <a:solidFill>
                  <a:schemeClr val="bg1"/>
                </a:solidFill>
                <a:latin typeface="+mj-lt"/>
                <a:cs typeface="Aparajita" panose="020B0604020202020204" pitchFamily="34" charset="0"/>
              </a:rPr>
              <a:t>When </a:t>
            </a:r>
            <a:r>
              <a:rPr lang="en-US" sz="3000" dirty="0">
                <a:solidFill>
                  <a:srgbClr val="FFC000"/>
                </a:solidFill>
                <a:latin typeface="+mj-lt"/>
                <a:cs typeface="Aparajita" panose="020B0604020202020204" pitchFamily="34" charset="0"/>
              </a:rPr>
              <a:t>not</a:t>
            </a:r>
            <a:r>
              <a:rPr lang="en-US" sz="3000" dirty="0">
                <a:solidFill>
                  <a:schemeClr val="bg1"/>
                </a:solidFill>
                <a:latin typeface="+mj-lt"/>
                <a:cs typeface="Aparajita" panose="020B0604020202020204" pitchFamily="34" charset="0"/>
              </a:rPr>
              <a:t> to refer someone to ILS</a:t>
            </a:r>
            <a:r>
              <a:rPr lang="en-US" sz="3000" dirty="0" smtClean="0">
                <a:solidFill>
                  <a:schemeClr val="bg1"/>
                </a:solidFill>
                <a:latin typeface="+mj-lt"/>
                <a:cs typeface="Aparajita" panose="020B0604020202020204" pitchFamily="34" charset="0"/>
              </a:rPr>
              <a:t>?</a:t>
            </a:r>
            <a:br>
              <a:rPr lang="en-US" sz="3000" dirty="0" smtClean="0">
                <a:solidFill>
                  <a:schemeClr val="bg1"/>
                </a:solidFill>
                <a:latin typeface="+mj-lt"/>
                <a:cs typeface="Aparajita" panose="020B0604020202020204" pitchFamily="34" charset="0"/>
              </a:rPr>
            </a:br>
            <a:r>
              <a:rPr lang="en-US" sz="3000" dirty="0" smtClean="0">
                <a:solidFill>
                  <a:schemeClr val="bg1"/>
                </a:solidFill>
                <a:latin typeface="+mj-lt"/>
                <a:cs typeface="Aparajita" panose="020B0604020202020204" pitchFamily="34" charset="0"/>
              </a:rPr>
              <a:t>Cont’d.</a:t>
            </a:r>
            <a:r>
              <a:rPr lang="en-US" b="1" dirty="0">
                <a:solidFill>
                  <a:schemeClr val="tx1">
                    <a:lumMod val="95000"/>
                    <a:lumOff val="5000"/>
                  </a:schemeClr>
                </a:solidFill>
                <a:effectLst>
                  <a:outerShdw blurRad="38100" dist="38100" dir="2700000" algn="tl">
                    <a:srgbClr val="000000">
                      <a:alpha val="43137"/>
                    </a:srgbClr>
                  </a:outerShdw>
                </a:effectLst>
                <a:latin typeface="Aparajita" panose="020B0604020202020204" pitchFamily="34" charset="0"/>
                <a:cs typeface="Aparajita" panose="020B0604020202020204" pitchFamily="34" charset="0"/>
              </a:rPr>
              <a:t/>
            </a:r>
            <a:br>
              <a:rPr lang="en-US" b="1" dirty="0">
                <a:solidFill>
                  <a:schemeClr val="tx1">
                    <a:lumMod val="95000"/>
                    <a:lumOff val="5000"/>
                  </a:schemeClr>
                </a:solidFill>
                <a:effectLst>
                  <a:outerShdw blurRad="38100" dist="38100" dir="2700000" algn="tl">
                    <a:srgbClr val="000000">
                      <a:alpha val="43137"/>
                    </a:srgbClr>
                  </a:outerShdw>
                </a:effectLst>
                <a:latin typeface="Aparajita" panose="020B0604020202020204" pitchFamily="34" charset="0"/>
                <a:cs typeface="Aparajita" panose="020B0604020202020204" pitchFamily="34" charset="0"/>
              </a:rPr>
            </a:br>
            <a:endParaRPr lang="en-US" b="1" dirty="0">
              <a:solidFill>
                <a:schemeClr val="tx1">
                  <a:lumMod val="95000"/>
                  <a:lumOff val="5000"/>
                </a:schemeClr>
              </a:solidFill>
              <a:effectLst>
                <a:outerShdw blurRad="38100" dist="38100" dir="2700000" algn="tl">
                  <a:srgbClr val="000000">
                    <a:alpha val="43137"/>
                  </a:srgbClr>
                </a:outerShdw>
              </a:effectLst>
              <a:latin typeface="Aparajita" panose="020B0604020202020204" pitchFamily="34" charset="0"/>
              <a:cs typeface="Aparajita" panose="020B0604020202020204" pitchFamily="34" charset="0"/>
            </a:endParaRPr>
          </a:p>
        </p:txBody>
      </p:sp>
      <p:sp>
        <p:nvSpPr>
          <p:cNvPr id="8" name="Content Placeholder 7"/>
          <p:cNvSpPr>
            <a:spLocks noGrp="1"/>
          </p:cNvSpPr>
          <p:nvPr>
            <p:ph idx="1"/>
          </p:nvPr>
        </p:nvSpPr>
        <p:spPr>
          <a:xfrm>
            <a:off x="2428874" y="381001"/>
            <a:ext cx="6257925" cy="5944195"/>
          </a:xfrm>
          <a:ln>
            <a:solidFill>
              <a:srgbClr val="FFC000"/>
            </a:solidFill>
          </a:ln>
        </p:spPr>
        <p:style>
          <a:lnRef idx="3">
            <a:schemeClr val="lt1"/>
          </a:lnRef>
          <a:fillRef idx="1">
            <a:schemeClr val="accent6"/>
          </a:fillRef>
          <a:effectRef idx="1">
            <a:schemeClr val="accent6"/>
          </a:effectRef>
          <a:fontRef idx="minor">
            <a:schemeClr val="lt1"/>
          </a:fontRef>
        </p:style>
        <p:txBody>
          <a:bodyPr vert="horz" wrap="square" lIns="0" tIns="45720" rIns="0" bIns="45720" numCol="1" rtlCol="0" anchor="ctr" anchorCtr="0" compatLnSpc="1">
            <a:prstTxWarp prst="textNoShape">
              <a:avLst/>
            </a:prstTxWarp>
            <a:normAutofit/>
          </a:bodyPr>
          <a:lstStyle/>
          <a:p>
            <a:pPr eaLnBrk="1" fontAlgn="auto" hangingPunct="1">
              <a:buFont typeface="Arial"/>
              <a:buChar char="•"/>
              <a:defRPr/>
            </a:pPr>
            <a:r>
              <a:rPr lang="en-US" sz="3000" dirty="0"/>
              <a:t>If the </a:t>
            </a:r>
            <a:r>
              <a:rPr lang="en-US" sz="3000" dirty="0" smtClean="0"/>
              <a:t>patron </a:t>
            </a:r>
            <a:r>
              <a:rPr lang="en-US" sz="3000" dirty="0" smtClean="0">
                <a:solidFill>
                  <a:srgbClr val="FFC000"/>
                </a:solidFill>
              </a:rPr>
              <a:t>needs it today! </a:t>
            </a:r>
            <a:r>
              <a:rPr lang="en-US" sz="3000" dirty="0" smtClean="0"/>
              <a:t>We try this:</a:t>
            </a:r>
            <a:endParaRPr lang="en-US" sz="3000" dirty="0">
              <a:solidFill>
                <a:srgbClr val="FFC000"/>
              </a:solidFill>
            </a:endParaRPr>
          </a:p>
          <a:p>
            <a:pPr marL="428625" lvl="1" indent="0" eaLnBrk="1" fontAlgn="auto" hangingPunct="1">
              <a:buNone/>
              <a:defRPr/>
            </a:pPr>
            <a:r>
              <a:rPr lang="en-US" sz="2625" dirty="0"/>
              <a:t>Is it owned by a library nearby that the patron can get to today? </a:t>
            </a:r>
            <a:r>
              <a:rPr lang="en-US" sz="2625" dirty="0" smtClean="0"/>
              <a:t>(e.g., </a:t>
            </a:r>
            <a:r>
              <a:rPr lang="en-US" sz="2625" dirty="0"/>
              <a:t>UCB Law, </a:t>
            </a:r>
            <a:r>
              <a:rPr lang="en-US" sz="2625" dirty="0" smtClean="0"/>
              <a:t>Graduate Theological Union Library, a local Public Library, a local Cal State)</a:t>
            </a:r>
            <a:endParaRPr lang="en-US" sz="2625" dirty="0"/>
          </a:p>
          <a:p>
            <a:pPr marL="428625" lvl="1" indent="0" eaLnBrk="1" fontAlgn="auto" hangingPunct="1">
              <a:buNone/>
              <a:defRPr/>
            </a:pPr>
            <a:r>
              <a:rPr lang="en-US" sz="2625" dirty="0"/>
              <a:t>Is it an e-book or an article or paper that’s freely available on the web?</a:t>
            </a:r>
          </a:p>
          <a:p>
            <a:pPr marL="428625" lvl="1" indent="0" eaLnBrk="1" fontAlgn="auto" hangingPunct="1">
              <a:buNone/>
              <a:defRPr/>
            </a:pPr>
            <a:endParaRPr lang="en-US" sz="2625" dirty="0"/>
          </a:p>
          <a:p>
            <a:pPr eaLnBrk="1" fontAlgn="auto" hangingPunct="1">
              <a:buFont typeface="Arial"/>
              <a:buChar char="•"/>
              <a:defRPr/>
            </a:pPr>
            <a:r>
              <a:rPr lang="en-US" sz="2438" dirty="0"/>
              <a:t>Note: UCB Faculty and Graduate students can check books out directly from GTU. </a:t>
            </a:r>
            <a:r>
              <a:rPr lang="en-US" sz="2438" dirty="0" smtClean="0"/>
              <a:t>Other patrons can use the collection in person. </a:t>
            </a:r>
            <a:r>
              <a:rPr lang="en-US" sz="2438" dirty="0"/>
              <a:t>They should choose this option if possible.</a:t>
            </a:r>
          </a:p>
          <a:p>
            <a:pPr eaLnBrk="1" fontAlgn="auto" hangingPunct="1">
              <a:buFont typeface="Arial"/>
              <a:buChar char="•"/>
              <a:defRPr/>
            </a:pPr>
            <a:endParaRPr lang="en-US" dirty="0" smtClean="0"/>
          </a:p>
        </p:txBody>
      </p:sp>
    </p:spTree>
    <p:extLst>
      <p:ext uri="{BB962C8B-B14F-4D97-AF65-F5344CB8AC3E}">
        <p14:creationId xmlns:p14="http://schemas.microsoft.com/office/powerpoint/2010/main" val="1018663102"/>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rtlCol="0">
            <a:normAutofit/>
          </a:bodyPr>
          <a:lstStyle/>
          <a:p>
            <a:pPr eaLnBrk="1" fontAlgn="auto" hangingPunct="1">
              <a:spcAft>
                <a:spcPts val="0"/>
              </a:spcAft>
              <a:defRPr/>
            </a:pPr>
            <a:r>
              <a:rPr lang="en-US" sz="4800" dirty="0" smtClean="0">
                <a:solidFill>
                  <a:schemeClr val="accent6">
                    <a:lumMod val="50000"/>
                  </a:schemeClr>
                </a:solidFill>
              </a:rPr>
              <a:t>Who is eligible?</a:t>
            </a:r>
            <a:endParaRPr lang="en-US" sz="4800" dirty="0">
              <a:solidFill>
                <a:schemeClr val="accent6">
                  <a:lumMod val="50000"/>
                </a:schemeClr>
              </a:solidFill>
            </a:endParaRPr>
          </a:p>
        </p:txBody>
      </p:sp>
      <p:sp>
        <p:nvSpPr>
          <p:cNvPr id="3" name="Content Placeholder 2"/>
          <p:cNvSpPr>
            <a:spLocks noGrp="1"/>
          </p:cNvSpPr>
          <p:nvPr>
            <p:ph idx="1"/>
          </p:nvPr>
        </p:nvSpPr>
        <p:spPr>
          <a:xfrm>
            <a:off x="1176338" y="2057400"/>
            <a:ext cx="6799262" cy="3878263"/>
          </a:xfrm>
        </p:spPr>
        <p:style>
          <a:lnRef idx="1">
            <a:schemeClr val="accent6"/>
          </a:lnRef>
          <a:fillRef idx="2">
            <a:schemeClr val="accent6"/>
          </a:fillRef>
          <a:effectRef idx="1">
            <a:schemeClr val="accent6"/>
          </a:effectRef>
          <a:fontRef idx="minor">
            <a:schemeClr val="dk1"/>
          </a:fontRef>
        </p:style>
        <p:txBody>
          <a:bodyPr>
            <a:normAutofit/>
          </a:bodyPr>
          <a:lstStyle/>
          <a:p>
            <a:pPr eaLnBrk="1" hangingPunct="1">
              <a:lnSpc>
                <a:spcPct val="80000"/>
              </a:lnSpc>
              <a:defRPr/>
            </a:pPr>
            <a:endParaRPr lang="en-US" dirty="0" smtClean="0">
              <a:solidFill>
                <a:srgbClr val="000000"/>
              </a:solidFill>
            </a:endParaRPr>
          </a:p>
          <a:p>
            <a:pPr eaLnBrk="1" hangingPunct="1">
              <a:lnSpc>
                <a:spcPct val="80000"/>
              </a:lnSpc>
              <a:defRPr/>
            </a:pPr>
            <a:r>
              <a:rPr lang="en-US" dirty="0" smtClean="0">
                <a:solidFill>
                  <a:srgbClr val="000000"/>
                </a:solidFill>
              </a:rPr>
              <a:t>UCB Faculty, currently enrolled students and staff</a:t>
            </a:r>
          </a:p>
          <a:p>
            <a:pPr eaLnBrk="1" hangingPunct="1">
              <a:lnSpc>
                <a:spcPct val="80000"/>
              </a:lnSpc>
              <a:defRPr/>
            </a:pPr>
            <a:r>
              <a:rPr lang="en-US" dirty="0" smtClean="0">
                <a:solidFill>
                  <a:srgbClr val="000000"/>
                </a:solidFill>
              </a:rPr>
              <a:t>UCB Retired Staff (they must get at card at the 	Privileges Desk)</a:t>
            </a:r>
          </a:p>
          <a:p>
            <a:pPr eaLnBrk="1" hangingPunct="1">
              <a:lnSpc>
                <a:spcPct val="80000"/>
              </a:lnSpc>
              <a:defRPr/>
            </a:pPr>
            <a:r>
              <a:rPr lang="en-US" dirty="0" smtClean="0">
                <a:solidFill>
                  <a:srgbClr val="000000"/>
                </a:solidFill>
              </a:rPr>
              <a:t>UCB Retired Faculty</a:t>
            </a:r>
          </a:p>
          <a:p>
            <a:pPr eaLnBrk="1" hangingPunct="1">
              <a:lnSpc>
                <a:spcPct val="80000"/>
              </a:lnSpc>
              <a:defRPr/>
            </a:pPr>
            <a:r>
              <a:rPr lang="en-US" dirty="0" smtClean="0">
                <a:solidFill>
                  <a:srgbClr val="000000"/>
                </a:solidFill>
              </a:rPr>
              <a:t>Proxy Card holders (electronic ordering not available)</a:t>
            </a:r>
          </a:p>
          <a:p>
            <a:pPr eaLnBrk="1" hangingPunct="1">
              <a:lnSpc>
                <a:spcPct val="80000"/>
              </a:lnSpc>
              <a:defRPr/>
            </a:pPr>
            <a:r>
              <a:rPr lang="en-US" dirty="0" smtClean="0">
                <a:solidFill>
                  <a:srgbClr val="000000"/>
                </a:solidFill>
              </a:rPr>
              <a:t>Faculty, current and retired, from other UC’S</a:t>
            </a:r>
          </a:p>
          <a:p>
            <a:pPr eaLnBrk="1" hangingPunct="1">
              <a:lnSpc>
                <a:spcPct val="80000"/>
              </a:lnSpc>
              <a:defRPr/>
            </a:pPr>
            <a:r>
              <a:rPr lang="en-US" dirty="0" smtClean="0">
                <a:solidFill>
                  <a:srgbClr val="000000"/>
                </a:solidFill>
              </a:rPr>
              <a:t>UC Extension Faculty </a:t>
            </a:r>
          </a:p>
          <a:p>
            <a:pPr eaLnBrk="1" hangingPunct="1">
              <a:lnSpc>
                <a:spcPct val="80000"/>
              </a:lnSpc>
              <a:defRPr/>
            </a:pPr>
            <a:endParaRPr lang="en-US" sz="2200" dirty="0" smtClean="0">
              <a:solidFill>
                <a:srgbClr val="000000"/>
              </a:solidFill>
            </a:endParaRPr>
          </a:p>
        </p:txBody>
      </p:sp>
      <p:sp>
        <p:nvSpPr>
          <p:cNvPr id="6" name="Slide Number Placeholder 5"/>
          <p:cNvSpPr>
            <a:spLocks noGrp="1"/>
          </p:cNvSpPr>
          <p:nvPr>
            <p:ph type="sldNum" sz="quarter" idx="12"/>
          </p:nvPr>
        </p:nvSpPr>
        <p:spPr/>
        <p:txBody>
          <a:bodyPr/>
          <a:lstStyle/>
          <a:p>
            <a:pPr>
              <a:defRPr/>
            </a:pPr>
            <a:fld id="{D6B0AB52-D958-4D78-8997-AB3D3555BC03}" type="slidenum">
              <a:rPr lang="en-US" smtClean="0"/>
              <a:pPr>
                <a:defRPr/>
              </a:pPr>
              <a:t>8</a:t>
            </a:fld>
            <a:endParaRPr lang="en-US"/>
          </a:p>
        </p:txBody>
      </p:sp>
    </p:spTree>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338" y="915989"/>
            <a:ext cx="6799262" cy="989012"/>
          </a:xfrm>
          <a:solidFill>
            <a:schemeClr val="accent3">
              <a:lumMod val="20000"/>
              <a:lumOff val="80000"/>
            </a:schemeClr>
          </a:solidFill>
        </p:spPr>
        <p:txBody>
          <a:bodyPr rtlCol="0">
            <a:normAutofit/>
          </a:bodyPr>
          <a:lstStyle/>
          <a:p>
            <a:pPr eaLnBrk="1" fontAlgn="auto" hangingPunct="1">
              <a:spcAft>
                <a:spcPts val="0"/>
              </a:spcAft>
              <a:defRPr/>
            </a:pPr>
            <a:r>
              <a:rPr lang="en-US" sz="4800" dirty="0" smtClean="0">
                <a:solidFill>
                  <a:schemeClr val="accent6">
                    <a:lumMod val="50000"/>
                  </a:schemeClr>
                </a:solidFill>
              </a:rPr>
              <a:t>Who is eligible, cont’d.?</a:t>
            </a:r>
            <a:endParaRPr lang="en-US" sz="4800" dirty="0">
              <a:solidFill>
                <a:schemeClr val="accent6">
                  <a:lumMod val="50000"/>
                </a:schemeClr>
              </a:solidFill>
            </a:endParaRPr>
          </a:p>
        </p:txBody>
      </p:sp>
      <p:sp>
        <p:nvSpPr>
          <p:cNvPr id="3" name="Content Placeholder 2"/>
          <p:cNvSpPr>
            <a:spLocks noGrp="1"/>
          </p:cNvSpPr>
          <p:nvPr>
            <p:ph idx="1"/>
          </p:nvPr>
        </p:nvSpPr>
        <p:spPr>
          <a:xfrm>
            <a:off x="1143000" y="1981200"/>
            <a:ext cx="6799263" cy="3979863"/>
          </a:xfrm>
        </p:spPr>
        <p:style>
          <a:lnRef idx="1">
            <a:schemeClr val="accent6"/>
          </a:lnRef>
          <a:fillRef idx="2">
            <a:schemeClr val="accent6"/>
          </a:fillRef>
          <a:effectRef idx="1">
            <a:schemeClr val="accent6"/>
          </a:effectRef>
          <a:fontRef idx="minor">
            <a:schemeClr val="dk1"/>
          </a:fontRef>
        </p:style>
        <p:txBody>
          <a:bodyPr rtlCol="0">
            <a:normAutofit lnSpcReduction="10000"/>
          </a:bodyPr>
          <a:lstStyle/>
          <a:p>
            <a:pPr eaLnBrk="1" fontAlgn="auto" hangingPunct="1">
              <a:buFont typeface="Arial"/>
              <a:buChar char="•"/>
              <a:defRPr/>
            </a:pPr>
            <a:endParaRPr lang="en-US" dirty="0" smtClean="0"/>
          </a:p>
          <a:p>
            <a:pPr eaLnBrk="1" fontAlgn="auto" hangingPunct="1">
              <a:buFont typeface="Arial"/>
              <a:buChar char="•"/>
              <a:defRPr/>
            </a:pPr>
            <a:r>
              <a:rPr lang="en-US" dirty="0" smtClean="0"/>
              <a:t>Visiting Scholars (registered with the Visiting Scholars Program) </a:t>
            </a:r>
            <a:r>
              <a:rPr lang="en-US" dirty="0" smtClean="0">
                <a:hlinkClick r:id="rId2"/>
              </a:rPr>
              <a:t>http://vspa.berkeley.edu/visiting-researcher-scholar</a:t>
            </a:r>
            <a:endParaRPr lang="en-US" dirty="0" smtClean="0"/>
          </a:p>
          <a:p>
            <a:pPr eaLnBrk="1" fontAlgn="auto" hangingPunct="1">
              <a:buFont typeface="Arial"/>
              <a:buChar char="•"/>
              <a:defRPr/>
            </a:pPr>
            <a:r>
              <a:rPr lang="en-US" dirty="0" smtClean="0"/>
              <a:t>UC Berkeley Post-Docs</a:t>
            </a:r>
          </a:p>
          <a:p>
            <a:pPr eaLnBrk="1" fontAlgn="auto" hangingPunct="1">
              <a:buFont typeface="Arial"/>
              <a:buChar char="•"/>
              <a:defRPr/>
            </a:pPr>
            <a:r>
              <a:rPr lang="en-US" dirty="0" smtClean="0"/>
              <a:t>UCOP staff</a:t>
            </a:r>
          </a:p>
          <a:p>
            <a:pPr eaLnBrk="1" fontAlgn="auto" hangingPunct="1">
              <a:buFont typeface="Arial"/>
              <a:buChar char="•"/>
              <a:defRPr/>
            </a:pPr>
            <a:r>
              <a:rPr lang="en-US" b="1" dirty="0" smtClean="0">
                <a:cs typeface="Aparajita" panose="020B0604020202020204" pitchFamily="34" charset="0"/>
              </a:rPr>
              <a:t>Not Eligible:</a:t>
            </a:r>
          </a:p>
          <a:p>
            <a:pPr eaLnBrk="1" fontAlgn="auto" hangingPunct="1">
              <a:buFont typeface="Arial"/>
              <a:buChar char="•"/>
              <a:defRPr/>
            </a:pPr>
            <a:r>
              <a:rPr lang="en-US" dirty="0" smtClean="0">
                <a:cs typeface="Aparajita" panose="020B0604020202020204" pitchFamily="34" charset="0"/>
              </a:rPr>
              <a:t>Alumni, Community Card Holders, GTU patrons, Faculty Spousal Cards</a:t>
            </a:r>
          </a:p>
          <a:p>
            <a:pPr eaLnBrk="1" fontAlgn="auto" hangingPunct="1">
              <a:buFont typeface="Arial"/>
              <a:buChar char="•"/>
              <a:defRPr/>
            </a:pPr>
            <a:endParaRPr lang="en-US" dirty="0" smtClean="0">
              <a:cs typeface="Aparajita" panose="020B0604020202020204" pitchFamily="34" charset="0"/>
            </a:endParaRPr>
          </a:p>
          <a:p>
            <a:pPr eaLnBrk="1" fontAlgn="auto" hangingPunct="1">
              <a:buFont typeface="Arial"/>
              <a:buChar char="•"/>
              <a:defRPr/>
            </a:pPr>
            <a:endParaRPr lang="en-US" dirty="0" smtClean="0">
              <a:latin typeface="Aparajita" panose="020B0604020202020204" pitchFamily="34" charset="0"/>
              <a:cs typeface="Aparajita" panose="020B0604020202020204" pitchFamily="34" charset="0"/>
            </a:endParaRPr>
          </a:p>
          <a:p>
            <a:pPr eaLnBrk="1" fontAlgn="auto" hangingPunct="1">
              <a:buFont typeface="Arial"/>
              <a:buChar char="•"/>
              <a:defRPr/>
            </a:pPr>
            <a:endParaRPr lang="en-US" sz="2800" dirty="0">
              <a:latin typeface="Aparajita" panose="020B0604020202020204" pitchFamily="34" charset="0"/>
              <a:cs typeface="Aparajita" panose="020B0604020202020204" pitchFamily="34" charset="0"/>
            </a:endParaRPr>
          </a:p>
          <a:p>
            <a:pPr eaLnBrk="1" fontAlgn="auto" hangingPunct="1">
              <a:buFont typeface="Arial"/>
              <a:buChar char="•"/>
              <a:defRPr/>
            </a:pPr>
            <a:endParaRPr lang="en-US" dirty="0"/>
          </a:p>
        </p:txBody>
      </p:sp>
      <p:sp>
        <p:nvSpPr>
          <p:cNvPr id="6" name="Slide Number Placeholder 5"/>
          <p:cNvSpPr>
            <a:spLocks noGrp="1"/>
          </p:cNvSpPr>
          <p:nvPr>
            <p:ph type="sldNum" sz="quarter" idx="12"/>
          </p:nvPr>
        </p:nvSpPr>
        <p:spPr/>
        <p:txBody>
          <a:bodyPr/>
          <a:lstStyle/>
          <a:p>
            <a:pPr>
              <a:defRPr/>
            </a:pPr>
            <a:fld id="{D6B0AB52-D958-4D78-8997-AB3D3555BC03}" type="slidenum">
              <a:rPr lang="en-US" smtClean="0"/>
              <a:pPr>
                <a:defRPr/>
              </a:pPr>
              <a:t>9</a:t>
            </a:fld>
            <a:endParaRPr lang="en-US"/>
          </a:p>
        </p:txBody>
      </p:sp>
    </p:spTree>
  </p:cSld>
  <p:clrMapOvr>
    <a:masterClrMapping/>
  </p:clrMapOvr>
  <p:transition spd="slow">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4491</TotalTime>
  <Words>1284</Words>
  <Application>Microsoft Office PowerPoint</Application>
  <PresentationFormat>On-screen Show (4:3)</PresentationFormat>
  <Paragraphs>203</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Organic</vt:lpstr>
      <vt:lpstr>Interlibrary Borrowing</vt:lpstr>
      <vt:lpstr>IBS Staff contact info</vt:lpstr>
      <vt:lpstr>PowerPoint Presentation</vt:lpstr>
      <vt:lpstr>When to refer someone to ILS? </vt:lpstr>
      <vt:lpstr>When not to refer someone to ILS? </vt:lpstr>
      <vt:lpstr>PowerPoint Presentation</vt:lpstr>
      <vt:lpstr>When not to refer someone to ILS? Cont’d. </vt:lpstr>
      <vt:lpstr>Who is eligible?</vt:lpstr>
      <vt:lpstr>Who is eligible, cont’d.?</vt:lpstr>
      <vt:lpstr>What can we get? </vt:lpstr>
      <vt:lpstr>What can’t we get? </vt:lpstr>
      <vt:lpstr>Some common restrictions</vt:lpstr>
      <vt:lpstr>Please note</vt:lpstr>
      <vt:lpstr>Where do we go? Everywhere!</vt:lpstr>
      <vt:lpstr>Institutions we borrow from:</vt:lpstr>
      <vt:lpstr>Some lenders of note:</vt:lpstr>
      <vt:lpstr>When will it come? </vt:lpstr>
      <vt:lpstr>How long can I have it? It depends … </vt:lpstr>
      <vt:lpstr>Renewals? </vt:lpstr>
      <vt:lpstr>Blocks, Recalls &amp; Overdues </vt:lpstr>
      <vt:lpstr>How can I involve others in the fun?</vt:lpstr>
      <vt:lpstr>Baker Document Delivery Service</vt:lpstr>
      <vt:lpstr> BAKER also serves the following groups by special agreement: </vt:lpstr>
      <vt:lpstr>Find out more about BAKER</vt:lpstr>
      <vt:lpstr>The RLCP Program</vt:lpstr>
      <vt:lpstr>How to use the RLCP program</vt:lpstr>
      <vt:lpstr>More about RLCP</vt:lpstr>
      <vt:lpstr> If we haven’t answered your questions today let us know. We’re just hanging around the house waiting for your call…..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Interlibrary Borrowing</dc:title>
  <dc:creator>Windows</dc:creator>
  <cp:lastModifiedBy>Windows</cp:lastModifiedBy>
  <cp:revision>131</cp:revision>
  <cp:lastPrinted>2015-10-06T05:59:43Z</cp:lastPrinted>
  <dcterms:created xsi:type="dcterms:W3CDTF">2015-09-07T15:13:47Z</dcterms:created>
  <dcterms:modified xsi:type="dcterms:W3CDTF">2015-10-06T20:50:28Z</dcterms:modified>
</cp:coreProperties>
</file>